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7772400" cy="10058400"/>
  <p:notesSz cx="6858000" cy="9144000"/>
  <p:embeddedFontLst>
    <p:embeddedFont>
      <p:font typeface="Montserrat Black" panose="020F0502020204030204" pitchFamily="34" charset="0"/>
      <p:bold r:id="rId8"/>
      <p:italic r:id="rId9"/>
      <p:boldItalic r:id="rId10"/>
    </p:embeddedFont>
    <p:embeddedFont>
      <p:font typeface="Montserrat ExtraBold" panose="020F0502020204030204" pitchFamily="34" charset="0"/>
      <p:bold r:id="rId11"/>
      <p:boldItalic r:id="rId12"/>
    </p:embeddedFont>
    <p:embeddedFont>
      <p:font typeface="Montserrat Medium" panose="020F0502020204030204" pitchFamily="34" charset="0"/>
      <p:regular r:id="rId13"/>
      <p:bold r:id="rId14"/>
      <p:italic r:id="rId15"/>
      <p:boldItalic r:id="rId16"/>
    </p:embeddedFont>
    <p:embeddedFont>
      <p:font typeface="Montserrat SemiBold"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2"/>
  </p:normalViewPr>
  <p:slideViewPr>
    <p:cSldViewPr snapToGrid="0">
      <p:cViewPr>
        <p:scale>
          <a:sx n="80" d="100"/>
          <a:sy n="80" d="100"/>
        </p:scale>
        <p:origin x="2904" y="-7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385d59b23_0_18: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385d59b2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385d59b23_0_0: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3385d59b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d23e40844_6_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d23e40844_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3a352424c_1_3: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3a352424c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3b38acc29_1_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3b38acc2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600" cy="7226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28000"/>
            <a:ext cx="7772400" cy="1210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p:nvPr/>
        </p:nvSpPr>
        <p:spPr>
          <a:xfrm>
            <a:off x="362925" y="56800"/>
            <a:ext cx="70533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700">
                <a:solidFill>
                  <a:schemeClr val="lt1"/>
                </a:solidFill>
                <a:latin typeface="Montserrat ExtraBold"/>
                <a:ea typeface="Montserrat ExtraBold"/>
                <a:cs typeface="Montserrat ExtraBold"/>
                <a:sym typeface="Montserrat ExtraBold"/>
              </a:rPr>
              <a:t>TITLE HERE</a:t>
            </a:r>
            <a:endParaRPr sz="2700">
              <a:solidFill>
                <a:schemeClr val="lt1"/>
              </a:solidFill>
              <a:latin typeface="Montserrat ExtraBold"/>
              <a:ea typeface="Montserrat ExtraBold"/>
              <a:cs typeface="Montserrat ExtraBold"/>
              <a:sym typeface="Montserrat ExtraBold"/>
            </a:endParaRPr>
          </a:p>
          <a:p>
            <a:pPr marL="0" lvl="0" indent="0" algn="l" rtl="0">
              <a:spcBef>
                <a:spcPts val="0"/>
              </a:spcBef>
              <a:spcAft>
                <a:spcPts val="0"/>
              </a:spcAft>
              <a:buNone/>
            </a:pPr>
            <a:endParaRPr>
              <a:latin typeface="Montserrat Medium"/>
              <a:ea typeface="Montserrat Medium"/>
              <a:cs typeface="Montserrat Medium"/>
              <a:sym typeface="Montserrat Medium"/>
            </a:endParaRPr>
          </a:p>
          <a:p>
            <a:pPr marL="0" lvl="0" indent="0" algn="l" rtl="0">
              <a:spcBef>
                <a:spcPts val="0"/>
              </a:spcBef>
              <a:spcAft>
                <a:spcPts val="0"/>
              </a:spcAft>
              <a:buNone/>
            </a:pPr>
            <a:r>
              <a:rPr lang="en">
                <a:solidFill>
                  <a:schemeClr val="lt1"/>
                </a:solidFill>
                <a:latin typeface="Montserrat SemiBold"/>
                <a:ea typeface="Montserrat SemiBold"/>
                <a:cs typeface="Montserrat SemiBold"/>
                <a:sym typeface="Montserrat SemiBold"/>
              </a:rPr>
              <a:t>SUBHEADING HERE</a:t>
            </a:r>
            <a:endParaRPr>
              <a:solidFill>
                <a:schemeClr val="lt1"/>
              </a:solidFill>
              <a:latin typeface="Montserrat SemiBold"/>
              <a:ea typeface="Montserrat SemiBold"/>
              <a:cs typeface="Montserrat SemiBold"/>
              <a:sym typeface="Montserrat SemiBold"/>
            </a:endParaRPr>
          </a:p>
        </p:txBody>
      </p:sp>
      <p:sp>
        <p:nvSpPr>
          <p:cNvPr id="56" name="Google Shape;56;p13"/>
          <p:cNvSpPr/>
          <p:nvPr/>
        </p:nvSpPr>
        <p:spPr>
          <a:xfrm>
            <a:off x="3719250" y="1371375"/>
            <a:ext cx="3693600" cy="4322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Google Shape;57;p13"/>
          <p:cNvPicPr preferRelativeResize="0"/>
          <p:nvPr/>
        </p:nvPicPr>
        <p:blipFill>
          <a:blip r:embed="rId3">
            <a:alphaModFix/>
          </a:blip>
          <a:stretch>
            <a:fillRect/>
          </a:stretch>
        </p:blipFill>
        <p:spPr>
          <a:xfrm>
            <a:off x="427575" y="1397300"/>
            <a:ext cx="2998726" cy="4046701"/>
          </a:xfrm>
          <a:prstGeom prst="rect">
            <a:avLst/>
          </a:prstGeom>
          <a:noFill/>
          <a:ln>
            <a:noFill/>
          </a:ln>
        </p:spPr>
      </p:pic>
      <p:sp>
        <p:nvSpPr>
          <p:cNvPr id="58" name="Google Shape;58;p13"/>
          <p:cNvSpPr txBox="1"/>
          <p:nvPr/>
        </p:nvSpPr>
        <p:spPr>
          <a:xfrm>
            <a:off x="688650" y="1940725"/>
            <a:ext cx="319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 name="Google Shape;59;p13"/>
          <p:cNvSpPr txBox="1"/>
          <p:nvPr/>
        </p:nvSpPr>
        <p:spPr>
          <a:xfrm>
            <a:off x="3967200" y="1540625"/>
            <a:ext cx="3197700" cy="407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dirty="0"/>
              <a:t>100 WORD SUMMARY</a:t>
            </a:r>
            <a:endParaRPr sz="1100" b="1" dirty="0"/>
          </a:p>
          <a:p>
            <a:pPr marL="0" lvl="0" indent="0" algn="l" rtl="0">
              <a:lnSpc>
                <a:spcPct val="115000"/>
              </a:lnSpc>
              <a:spcBef>
                <a:spcPts val="900"/>
              </a:spcBef>
              <a:spcAft>
                <a:spcPts val="900"/>
              </a:spcAft>
              <a:buNone/>
            </a:pPr>
            <a:r>
              <a:rPr lang="en" sz="1200" dirty="0" err="1">
                <a:solidFill>
                  <a:schemeClr val="dk1"/>
                </a:solidFill>
              </a:rPr>
              <a:t>iaculis</a:t>
            </a:r>
            <a:r>
              <a:rPr lang="en" sz="1200" dirty="0">
                <a:solidFill>
                  <a:schemeClr val="dk1"/>
                </a:solidFill>
              </a:rPr>
              <a:t> </a:t>
            </a:r>
            <a:r>
              <a:rPr lang="en" sz="1200" dirty="0" err="1">
                <a:solidFill>
                  <a:schemeClr val="dk1"/>
                </a:solidFill>
              </a:rPr>
              <a:t>nunc</a:t>
            </a:r>
            <a:r>
              <a:rPr lang="en" sz="1200" dirty="0">
                <a:solidFill>
                  <a:schemeClr val="dk1"/>
                </a:solidFill>
              </a:rPr>
              <a:t> sed </a:t>
            </a:r>
            <a:r>
              <a:rPr lang="en" sz="1200" dirty="0" err="1">
                <a:solidFill>
                  <a:schemeClr val="dk1"/>
                </a:solidFill>
              </a:rPr>
              <a:t>augue</a:t>
            </a:r>
            <a:r>
              <a:rPr lang="en" sz="1200" dirty="0">
                <a:solidFill>
                  <a:schemeClr val="dk1"/>
                </a:solidFill>
              </a:rPr>
              <a:t> </a:t>
            </a:r>
            <a:r>
              <a:rPr lang="en" sz="1200" dirty="0" err="1">
                <a:solidFill>
                  <a:schemeClr val="dk1"/>
                </a:solidFill>
              </a:rPr>
              <a:t>lacus</a:t>
            </a:r>
            <a:r>
              <a:rPr lang="en" sz="1200" dirty="0">
                <a:solidFill>
                  <a:schemeClr val="dk1"/>
                </a:solidFill>
              </a:rPr>
              <a:t> </a:t>
            </a:r>
            <a:r>
              <a:rPr lang="en" sz="1200" dirty="0" err="1">
                <a:solidFill>
                  <a:schemeClr val="dk1"/>
                </a:solidFill>
              </a:rPr>
              <a:t>viverra</a:t>
            </a:r>
            <a:r>
              <a:rPr lang="en" sz="1200" dirty="0">
                <a:solidFill>
                  <a:schemeClr val="dk1"/>
                </a:solidFill>
              </a:rPr>
              <a:t> vitae </a:t>
            </a:r>
            <a:r>
              <a:rPr lang="en" sz="1200" dirty="0" err="1">
                <a:solidFill>
                  <a:schemeClr val="dk1"/>
                </a:solidFill>
              </a:rPr>
              <a:t>congue</a:t>
            </a:r>
            <a:r>
              <a:rPr lang="en" sz="1200" dirty="0">
                <a:solidFill>
                  <a:schemeClr val="dk1"/>
                </a:solidFill>
              </a:rPr>
              <a:t> </a:t>
            </a:r>
            <a:r>
              <a:rPr lang="en" sz="1200" dirty="0" err="1">
                <a:solidFill>
                  <a:schemeClr val="dk1"/>
                </a:solidFill>
              </a:rPr>
              <a:t>eu</a:t>
            </a:r>
            <a:r>
              <a:rPr lang="en" sz="1200" dirty="0">
                <a:solidFill>
                  <a:schemeClr val="dk1"/>
                </a:solidFill>
              </a:rPr>
              <a:t> </a:t>
            </a:r>
            <a:r>
              <a:rPr lang="en" sz="1200" dirty="0" err="1">
                <a:solidFill>
                  <a:schemeClr val="dk1"/>
                </a:solidFill>
              </a:rPr>
              <a:t>consequat</a:t>
            </a:r>
            <a:r>
              <a:rPr lang="en" sz="1200" dirty="0">
                <a:solidFill>
                  <a:schemeClr val="dk1"/>
                </a:solidFill>
              </a:rPr>
              <a:t> ac </a:t>
            </a:r>
            <a:r>
              <a:rPr lang="en" sz="1200" dirty="0" err="1">
                <a:solidFill>
                  <a:schemeClr val="dk1"/>
                </a:solidFill>
              </a:rPr>
              <a:t>felis</a:t>
            </a:r>
            <a:r>
              <a:rPr lang="en" sz="1200" dirty="0">
                <a:solidFill>
                  <a:schemeClr val="dk1"/>
                </a:solidFill>
              </a:rPr>
              <a:t> </a:t>
            </a:r>
            <a:r>
              <a:rPr lang="en" sz="1200" dirty="0" err="1">
                <a:solidFill>
                  <a:schemeClr val="dk1"/>
                </a:solidFill>
              </a:rPr>
              <a:t>donec</a:t>
            </a:r>
            <a:r>
              <a:rPr lang="en" sz="1200" dirty="0">
                <a:solidFill>
                  <a:schemeClr val="dk1"/>
                </a:solidFill>
              </a:rPr>
              <a:t> et </a:t>
            </a:r>
            <a:r>
              <a:rPr lang="en" sz="1200" dirty="0" err="1">
                <a:solidFill>
                  <a:schemeClr val="dk1"/>
                </a:solidFill>
              </a:rPr>
              <a:t>odio</a:t>
            </a:r>
            <a:r>
              <a:rPr lang="en" sz="1200" dirty="0">
                <a:solidFill>
                  <a:schemeClr val="dk1"/>
                </a:solidFill>
              </a:rPr>
              <a:t> </a:t>
            </a:r>
            <a:r>
              <a:rPr lang="en" sz="1200" dirty="0" err="1">
                <a:solidFill>
                  <a:schemeClr val="dk1"/>
                </a:solidFill>
              </a:rPr>
              <a:t>pellentesque</a:t>
            </a:r>
            <a:r>
              <a:rPr lang="en" sz="1200" dirty="0">
                <a:solidFill>
                  <a:schemeClr val="dk1"/>
                </a:solidFill>
              </a:rPr>
              <a:t> diam </a:t>
            </a:r>
            <a:r>
              <a:rPr lang="en" sz="1200" dirty="0" err="1">
                <a:solidFill>
                  <a:schemeClr val="dk1"/>
                </a:solidFill>
              </a:rPr>
              <a:t>volutpat</a:t>
            </a:r>
            <a:r>
              <a:rPr lang="en" sz="1200" dirty="0">
                <a:solidFill>
                  <a:schemeClr val="dk1"/>
                </a:solidFill>
              </a:rPr>
              <a:t> </a:t>
            </a:r>
            <a:r>
              <a:rPr lang="en" sz="1200" dirty="0" err="1">
                <a:solidFill>
                  <a:schemeClr val="dk1"/>
                </a:solidFill>
              </a:rPr>
              <a:t>commodo</a:t>
            </a:r>
            <a:r>
              <a:rPr lang="en" sz="1200" dirty="0">
                <a:solidFill>
                  <a:schemeClr val="dk1"/>
                </a:solidFill>
              </a:rPr>
              <a:t> sed </a:t>
            </a:r>
            <a:r>
              <a:rPr lang="en" sz="1200" dirty="0" err="1">
                <a:solidFill>
                  <a:schemeClr val="dk1"/>
                </a:solidFill>
              </a:rPr>
              <a:t>egestas</a:t>
            </a:r>
            <a:r>
              <a:rPr lang="en" sz="1200" dirty="0">
                <a:solidFill>
                  <a:schemeClr val="dk1"/>
                </a:solidFill>
              </a:rPr>
              <a:t> </a:t>
            </a:r>
            <a:r>
              <a:rPr lang="en" sz="1200" dirty="0" err="1">
                <a:solidFill>
                  <a:schemeClr val="dk1"/>
                </a:solidFill>
              </a:rPr>
              <a:t>egestas</a:t>
            </a:r>
            <a:r>
              <a:rPr lang="en" sz="1200" dirty="0">
                <a:solidFill>
                  <a:schemeClr val="dk1"/>
                </a:solidFill>
              </a:rPr>
              <a:t> </a:t>
            </a:r>
            <a:r>
              <a:rPr lang="en" sz="1200" dirty="0" err="1">
                <a:solidFill>
                  <a:schemeClr val="dk1"/>
                </a:solidFill>
              </a:rPr>
              <a:t>fringilla</a:t>
            </a:r>
            <a:r>
              <a:rPr lang="en" sz="1200" dirty="0">
                <a:solidFill>
                  <a:schemeClr val="dk1"/>
                </a:solidFill>
              </a:rPr>
              <a:t> </a:t>
            </a:r>
            <a:r>
              <a:rPr lang="en" sz="1200" dirty="0" err="1">
                <a:solidFill>
                  <a:schemeClr val="dk1"/>
                </a:solidFill>
              </a:rPr>
              <a:t>phasellus</a:t>
            </a:r>
            <a:r>
              <a:rPr lang="en" sz="1200" dirty="0">
                <a:solidFill>
                  <a:schemeClr val="dk1"/>
                </a:solidFill>
              </a:rPr>
              <a:t> </a:t>
            </a:r>
            <a:r>
              <a:rPr lang="en" sz="1200" dirty="0" err="1">
                <a:solidFill>
                  <a:schemeClr val="dk1"/>
                </a:solidFill>
              </a:rPr>
              <a:t>faucibus</a:t>
            </a:r>
            <a:r>
              <a:rPr lang="en" sz="1200" dirty="0">
                <a:solidFill>
                  <a:schemeClr val="dk1"/>
                </a:solidFill>
              </a:rPr>
              <a:t> </a:t>
            </a:r>
            <a:r>
              <a:rPr lang="en" sz="1200" dirty="0" err="1">
                <a:solidFill>
                  <a:schemeClr val="dk1"/>
                </a:solidFill>
              </a:rPr>
              <a:t>scelerisque</a:t>
            </a:r>
            <a:r>
              <a:rPr lang="en" sz="1200" dirty="0">
                <a:solidFill>
                  <a:schemeClr val="dk1"/>
                </a:solidFill>
              </a:rPr>
              <a:t> </a:t>
            </a:r>
            <a:r>
              <a:rPr lang="en" sz="1200" dirty="0" err="1">
                <a:solidFill>
                  <a:schemeClr val="dk1"/>
                </a:solidFill>
              </a:rPr>
              <a:t>eleifend</a:t>
            </a:r>
            <a:r>
              <a:rPr lang="en" sz="1200" dirty="0">
                <a:solidFill>
                  <a:schemeClr val="dk1"/>
                </a:solidFill>
              </a:rPr>
              <a:t> </a:t>
            </a:r>
            <a:r>
              <a:rPr lang="en" sz="1200" dirty="0" err="1">
                <a:solidFill>
                  <a:schemeClr val="dk1"/>
                </a:solidFill>
              </a:rPr>
              <a:t>donec</a:t>
            </a:r>
            <a:r>
              <a:rPr lang="en" sz="1200" dirty="0">
                <a:solidFill>
                  <a:schemeClr val="dk1"/>
                </a:solidFill>
              </a:rPr>
              <a:t> </a:t>
            </a:r>
            <a:r>
              <a:rPr lang="en" sz="1200" dirty="0" err="1">
                <a:solidFill>
                  <a:schemeClr val="dk1"/>
                </a:solidFill>
              </a:rPr>
              <a:t>pretium</a:t>
            </a:r>
            <a:r>
              <a:rPr lang="en" sz="1200" dirty="0">
                <a:solidFill>
                  <a:schemeClr val="dk1"/>
                </a:solidFill>
              </a:rPr>
              <a:t> </a:t>
            </a:r>
            <a:r>
              <a:rPr lang="en" sz="1200" dirty="0" err="1">
                <a:solidFill>
                  <a:schemeClr val="dk1"/>
                </a:solidFill>
              </a:rPr>
              <a:t>vulputate</a:t>
            </a:r>
            <a:r>
              <a:rPr lang="en" sz="1200" dirty="0">
                <a:solidFill>
                  <a:schemeClr val="dk1"/>
                </a:solidFill>
              </a:rPr>
              <a:t> </a:t>
            </a:r>
            <a:r>
              <a:rPr lang="en" sz="1200" dirty="0" err="1">
                <a:solidFill>
                  <a:schemeClr val="dk1"/>
                </a:solidFill>
              </a:rPr>
              <a:t>sapien</a:t>
            </a:r>
            <a:r>
              <a:rPr lang="en" sz="1200" dirty="0">
                <a:solidFill>
                  <a:schemeClr val="dk1"/>
                </a:solidFill>
              </a:rPr>
              <a:t> </a:t>
            </a:r>
            <a:r>
              <a:rPr lang="en" sz="1200" dirty="0" err="1">
                <a:solidFill>
                  <a:schemeClr val="dk1"/>
                </a:solidFill>
              </a:rPr>
              <a:t>nec</a:t>
            </a:r>
            <a:r>
              <a:rPr lang="en" sz="1200" dirty="0">
                <a:solidFill>
                  <a:schemeClr val="dk1"/>
                </a:solidFill>
              </a:rPr>
              <a:t> </a:t>
            </a:r>
            <a:r>
              <a:rPr lang="en" sz="1200" dirty="0" err="1">
                <a:solidFill>
                  <a:schemeClr val="dk1"/>
                </a:solidFill>
              </a:rPr>
              <a:t>sagittis</a:t>
            </a:r>
            <a:r>
              <a:rPr lang="en" sz="1200" dirty="0">
                <a:solidFill>
                  <a:schemeClr val="dk1"/>
                </a:solidFill>
              </a:rPr>
              <a:t> </a:t>
            </a:r>
            <a:r>
              <a:rPr lang="en" sz="1200" dirty="0" err="1">
                <a:solidFill>
                  <a:schemeClr val="dk1"/>
                </a:solidFill>
              </a:rPr>
              <a:t>aliquam</a:t>
            </a:r>
            <a:r>
              <a:rPr lang="en" sz="1200" dirty="0">
                <a:solidFill>
                  <a:schemeClr val="dk1"/>
                </a:solidFill>
              </a:rPr>
              <a:t> </a:t>
            </a:r>
            <a:r>
              <a:rPr lang="en" sz="1200" dirty="0" err="1">
                <a:solidFill>
                  <a:schemeClr val="dk1"/>
                </a:solidFill>
              </a:rPr>
              <a:t>malesuada</a:t>
            </a:r>
            <a:r>
              <a:rPr lang="en" sz="1200" dirty="0">
                <a:solidFill>
                  <a:schemeClr val="dk1"/>
                </a:solidFill>
              </a:rPr>
              <a:t> </a:t>
            </a:r>
            <a:r>
              <a:rPr lang="en" sz="1200" dirty="0" err="1">
                <a:solidFill>
                  <a:schemeClr val="dk1"/>
                </a:solidFill>
              </a:rPr>
              <a:t>bibendum</a:t>
            </a:r>
            <a:r>
              <a:rPr lang="en" sz="1200" dirty="0">
                <a:solidFill>
                  <a:schemeClr val="dk1"/>
                </a:solidFill>
              </a:rPr>
              <a:t> </a:t>
            </a:r>
            <a:r>
              <a:rPr lang="en" sz="1200" dirty="0" err="1">
                <a:solidFill>
                  <a:schemeClr val="dk1"/>
                </a:solidFill>
              </a:rPr>
              <a:t>arcu</a:t>
            </a:r>
            <a:r>
              <a:rPr lang="en" sz="1200" dirty="0">
                <a:solidFill>
                  <a:schemeClr val="dk1"/>
                </a:solidFill>
              </a:rPr>
              <a:t> vitae </a:t>
            </a:r>
            <a:r>
              <a:rPr lang="en" sz="1200" dirty="0" err="1">
                <a:solidFill>
                  <a:schemeClr val="dk1"/>
                </a:solidFill>
              </a:rPr>
              <a:t>elementum</a:t>
            </a:r>
            <a:r>
              <a:rPr lang="en" sz="1200" dirty="0">
                <a:solidFill>
                  <a:schemeClr val="dk1"/>
                </a:solidFill>
              </a:rPr>
              <a:t> </a:t>
            </a:r>
            <a:r>
              <a:rPr lang="en" sz="1200" dirty="0" err="1">
                <a:solidFill>
                  <a:schemeClr val="dk1"/>
                </a:solidFill>
              </a:rPr>
              <a:t>curabitur</a:t>
            </a:r>
            <a:r>
              <a:rPr lang="en" sz="1200" dirty="0">
                <a:solidFill>
                  <a:schemeClr val="dk1"/>
                </a:solidFill>
              </a:rPr>
              <a:t> vitae </a:t>
            </a:r>
            <a:r>
              <a:rPr lang="en" sz="1200" dirty="0" err="1">
                <a:solidFill>
                  <a:schemeClr val="dk1"/>
                </a:solidFill>
              </a:rPr>
              <a:t>nunc</a:t>
            </a:r>
            <a:r>
              <a:rPr lang="en" sz="1200" dirty="0">
                <a:solidFill>
                  <a:schemeClr val="dk1"/>
                </a:solidFill>
              </a:rPr>
              <a:t> sed </a:t>
            </a:r>
            <a:r>
              <a:rPr lang="en" sz="1200" dirty="0" err="1">
                <a:solidFill>
                  <a:schemeClr val="dk1"/>
                </a:solidFill>
              </a:rPr>
              <a:t>velit</a:t>
            </a:r>
            <a:r>
              <a:rPr lang="en" sz="1200" dirty="0">
                <a:solidFill>
                  <a:schemeClr val="dk1"/>
                </a:solidFill>
              </a:rPr>
              <a:t> </a:t>
            </a:r>
            <a:r>
              <a:rPr lang="en" sz="1200" dirty="0" err="1">
                <a:solidFill>
                  <a:schemeClr val="dk1"/>
                </a:solidFill>
              </a:rPr>
              <a:t>dignissim</a:t>
            </a:r>
            <a:r>
              <a:rPr lang="en" sz="1200" dirty="0">
                <a:solidFill>
                  <a:schemeClr val="dk1"/>
                </a:solidFill>
              </a:rPr>
              <a:t> </a:t>
            </a:r>
            <a:r>
              <a:rPr lang="en" sz="1200" dirty="0" err="1">
                <a:solidFill>
                  <a:schemeClr val="dk1"/>
                </a:solidFill>
              </a:rPr>
              <a:t>sodales</a:t>
            </a:r>
            <a:r>
              <a:rPr lang="en" sz="1200" dirty="0">
                <a:solidFill>
                  <a:schemeClr val="dk1"/>
                </a:solidFill>
              </a:rPr>
              <a:t> </a:t>
            </a:r>
            <a:r>
              <a:rPr lang="en" sz="1200" dirty="0" err="1">
                <a:solidFill>
                  <a:schemeClr val="dk1"/>
                </a:solidFill>
              </a:rPr>
              <a:t>ut</a:t>
            </a:r>
            <a:r>
              <a:rPr lang="en" sz="1200" dirty="0">
                <a:solidFill>
                  <a:schemeClr val="dk1"/>
                </a:solidFill>
              </a:rPr>
              <a:t> </a:t>
            </a:r>
            <a:r>
              <a:rPr lang="en" sz="1200" dirty="0" err="1">
                <a:solidFill>
                  <a:schemeClr val="dk1"/>
                </a:solidFill>
              </a:rPr>
              <a:t>eu</a:t>
            </a:r>
            <a:r>
              <a:rPr lang="en" sz="1200" dirty="0">
                <a:solidFill>
                  <a:schemeClr val="dk1"/>
                </a:solidFill>
              </a:rPr>
              <a:t> </a:t>
            </a:r>
            <a:r>
              <a:rPr lang="en" sz="1200" dirty="0" err="1">
                <a:solidFill>
                  <a:schemeClr val="dk1"/>
                </a:solidFill>
              </a:rPr>
              <a:t>sem</a:t>
            </a:r>
            <a:r>
              <a:rPr lang="en" sz="1200" dirty="0">
                <a:solidFill>
                  <a:schemeClr val="dk1"/>
                </a:solidFill>
              </a:rPr>
              <a:t> integer vitae </a:t>
            </a:r>
            <a:r>
              <a:rPr lang="en" sz="1200" dirty="0" err="1">
                <a:solidFill>
                  <a:schemeClr val="dk1"/>
                </a:solidFill>
              </a:rPr>
              <a:t>justo</a:t>
            </a:r>
            <a:r>
              <a:rPr lang="en" sz="1200" dirty="0">
                <a:solidFill>
                  <a:schemeClr val="dk1"/>
                </a:solidFill>
              </a:rPr>
              <a:t> </a:t>
            </a:r>
            <a:r>
              <a:rPr lang="en" sz="1200" dirty="0" err="1">
                <a:solidFill>
                  <a:schemeClr val="dk1"/>
                </a:solidFill>
              </a:rPr>
              <a:t>eget</a:t>
            </a:r>
            <a:r>
              <a:rPr lang="en" sz="1200" dirty="0">
                <a:solidFill>
                  <a:schemeClr val="dk1"/>
                </a:solidFill>
              </a:rPr>
              <a:t> magna fermentum </a:t>
            </a:r>
            <a:r>
              <a:rPr lang="en" sz="1200" dirty="0" err="1">
                <a:solidFill>
                  <a:schemeClr val="dk1"/>
                </a:solidFill>
              </a:rPr>
              <a:t>iaculis</a:t>
            </a:r>
            <a:r>
              <a:rPr lang="en" sz="1200" dirty="0">
                <a:solidFill>
                  <a:schemeClr val="dk1"/>
                </a:solidFill>
              </a:rPr>
              <a:t> </a:t>
            </a:r>
            <a:r>
              <a:rPr lang="en" sz="1200" dirty="0" err="1">
                <a:solidFill>
                  <a:schemeClr val="dk1"/>
                </a:solidFill>
              </a:rPr>
              <a:t>eu</a:t>
            </a:r>
            <a:r>
              <a:rPr lang="en" sz="1200" dirty="0">
                <a:solidFill>
                  <a:schemeClr val="dk1"/>
                </a:solidFill>
              </a:rPr>
              <a:t> non diam </a:t>
            </a:r>
            <a:r>
              <a:rPr lang="en" sz="1200" dirty="0" err="1">
                <a:solidFill>
                  <a:schemeClr val="dk1"/>
                </a:solidFill>
              </a:rPr>
              <a:t>phasellus</a:t>
            </a:r>
            <a:r>
              <a:rPr lang="en" sz="1200" dirty="0">
                <a:solidFill>
                  <a:schemeClr val="dk1"/>
                </a:solidFill>
              </a:rPr>
              <a:t> vestibulum lorem sed </a:t>
            </a:r>
            <a:r>
              <a:rPr lang="en" sz="1200" dirty="0" err="1">
                <a:solidFill>
                  <a:schemeClr val="dk1"/>
                </a:solidFill>
              </a:rPr>
              <a:t>risus</a:t>
            </a:r>
            <a:r>
              <a:rPr lang="en" sz="1200" dirty="0">
                <a:solidFill>
                  <a:schemeClr val="dk1"/>
                </a:solidFill>
              </a:rPr>
              <a:t> </a:t>
            </a:r>
            <a:r>
              <a:rPr lang="en" sz="1200" dirty="0" err="1">
                <a:solidFill>
                  <a:schemeClr val="dk1"/>
                </a:solidFill>
              </a:rPr>
              <a:t>ultricies</a:t>
            </a:r>
            <a:r>
              <a:rPr lang="en" sz="1200" dirty="0">
                <a:solidFill>
                  <a:schemeClr val="dk1"/>
                </a:solidFill>
              </a:rPr>
              <a:t> </a:t>
            </a:r>
            <a:r>
              <a:rPr lang="en" sz="1200" dirty="0" err="1">
                <a:solidFill>
                  <a:schemeClr val="dk1"/>
                </a:solidFill>
              </a:rPr>
              <a:t>tristique</a:t>
            </a:r>
            <a:r>
              <a:rPr lang="en" sz="1200" dirty="0">
                <a:solidFill>
                  <a:schemeClr val="dk1"/>
                </a:solidFill>
              </a:rPr>
              <a:t> </a:t>
            </a:r>
            <a:r>
              <a:rPr lang="en" sz="1200" dirty="0" err="1">
                <a:solidFill>
                  <a:schemeClr val="dk1"/>
                </a:solidFill>
              </a:rPr>
              <a:t>nulla</a:t>
            </a:r>
            <a:r>
              <a:rPr lang="en" sz="1200" dirty="0">
                <a:solidFill>
                  <a:schemeClr val="dk1"/>
                </a:solidFill>
              </a:rPr>
              <a:t> </a:t>
            </a:r>
            <a:r>
              <a:rPr lang="en" sz="1200" dirty="0" err="1">
                <a:solidFill>
                  <a:schemeClr val="dk1"/>
                </a:solidFill>
              </a:rPr>
              <a:t>aliquet</a:t>
            </a:r>
            <a:r>
              <a:rPr lang="en" sz="1200" dirty="0">
                <a:solidFill>
                  <a:schemeClr val="dk1"/>
                </a:solidFill>
              </a:rPr>
              <a:t> </a:t>
            </a:r>
            <a:r>
              <a:rPr lang="en" sz="1200" dirty="0" err="1">
                <a:solidFill>
                  <a:schemeClr val="dk1"/>
                </a:solidFill>
              </a:rPr>
              <a:t>enim</a:t>
            </a:r>
            <a:r>
              <a:rPr lang="en" sz="1200" dirty="0">
                <a:solidFill>
                  <a:schemeClr val="dk1"/>
                </a:solidFill>
              </a:rPr>
              <a:t> </a:t>
            </a:r>
            <a:r>
              <a:rPr lang="en" sz="1200" dirty="0" err="1">
                <a:solidFill>
                  <a:schemeClr val="dk1"/>
                </a:solidFill>
              </a:rPr>
              <a:t>tortor</a:t>
            </a:r>
            <a:r>
              <a:rPr lang="en" sz="1200" dirty="0">
                <a:solidFill>
                  <a:schemeClr val="dk1"/>
                </a:solidFill>
              </a:rPr>
              <a:t> at auctor </a:t>
            </a:r>
            <a:r>
              <a:rPr lang="en" sz="1200" dirty="0" err="1">
                <a:solidFill>
                  <a:schemeClr val="dk1"/>
                </a:solidFill>
              </a:rPr>
              <a:t>urna</a:t>
            </a:r>
            <a:r>
              <a:rPr lang="en" sz="1200" dirty="0">
                <a:solidFill>
                  <a:schemeClr val="dk1"/>
                </a:solidFill>
              </a:rPr>
              <a:t> </a:t>
            </a:r>
            <a:r>
              <a:rPr lang="en" sz="1200" dirty="0" err="1">
                <a:solidFill>
                  <a:schemeClr val="dk1"/>
                </a:solidFill>
              </a:rPr>
              <a:t>nunc</a:t>
            </a:r>
            <a:r>
              <a:rPr lang="en" sz="1200" dirty="0">
                <a:solidFill>
                  <a:schemeClr val="dk1"/>
                </a:solidFill>
              </a:rPr>
              <a:t> id cursus </a:t>
            </a:r>
            <a:r>
              <a:rPr lang="en" sz="1200" dirty="0" err="1">
                <a:solidFill>
                  <a:schemeClr val="dk1"/>
                </a:solidFill>
              </a:rPr>
              <a:t>metus</a:t>
            </a:r>
            <a:r>
              <a:rPr lang="en" sz="1200" dirty="0">
                <a:solidFill>
                  <a:schemeClr val="dk1"/>
                </a:solidFill>
              </a:rPr>
              <a:t> </a:t>
            </a:r>
            <a:r>
              <a:rPr lang="en" sz="1200" dirty="0" err="1">
                <a:solidFill>
                  <a:schemeClr val="dk1"/>
                </a:solidFill>
              </a:rPr>
              <a:t>aliquam</a:t>
            </a:r>
            <a:r>
              <a:rPr lang="en" sz="1200" dirty="0">
                <a:solidFill>
                  <a:schemeClr val="dk1"/>
                </a:solidFill>
              </a:rPr>
              <a:t> </a:t>
            </a:r>
            <a:r>
              <a:rPr lang="en" sz="1200" dirty="0" err="1">
                <a:solidFill>
                  <a:schemeClr val="dk1"/>
                </a:solidFill>
              </a:rPr>
              <a:t>eleifend</a:t>
            </a:r>
            <a:r>
              <a:rPr lang="en" sz="1200" dirty="0">
                <a:solidFill>
                  <a:schemeClr val="dk1"/>
                </a:solidFill>
              </a:rPr>
              <a:t> mi in </a:t>
            </a:r>
            <a:r>
              <a:rPr lang="en" sz="1200" dirty="0" err="1">
                <a:solidFill>
                  <a:schemeClr val="dk1"/>
                </a:solidFill>
              </a:rPr>
              <a:t>nulla</a:t>
            </a:r>
            <a:r>
              <a:rPr lang="en" sz="1200" dirty="0">
                <a:solidFill>
                  <a:schemeClr val="dk1"/>
                </a:solidFill>
              </a:rPr>
              <a:t> </a:t>
            </a:r>
            <a:r>
              <a:rPr lang="en" sz="1200" dirty="0" err="1">
                <a:solidFill>
                  <a:schemeClr val="dk1"/>
                </a:solidFill>
              </a:rPr>
              <a:t>posuere</a:t>
            </a:r>
            <a:r>
              <a:rPr lang="en" sz="1200" dirty="0">
                <a:solidFill>
                  <a:schemeClr val="dk1"/>
                </a:solidFill>
              </a:rPr>
              <a:t> </a:t>
            </a:r>
            <a:r>
              <a:rPr lang="en" sz="1200" dirty="0" err="1">
                <a:solidFill>
                  <a:schemeClr val="dk1"/>
                </a:solidFill>
              </a:rPr>
              <a:t>sollicitudin</a:t>
            </a:r>
            <a:r>
              <a:rPr lang="en" sz="1200" dirty="0">
                <a:solidFill>
                  <a:schemeClr val="dk1"/>
                </a:solidFill>
              </a:rPr>
              <a:t> </a:t>
            </a:r>
            <a:r>
              <a:rPr lang="en" sz="1200" dirty="0" err="1">
                <a:solidFill>
                  <a:schemeClr val="dk1"/>
                </a:solidFill>
              </a:rPr>
              <a:t>aliquam</a:t>
            </a:r>
            <a:r>
              <a:rPr lang="en" sz="1200" dirty="0">
                <a:solidFill>
                  <a:schemeClr val="dk1"/>
                </a:solidFill>
              </a:rPr>
              <a:t> </a:t>
            </a:r>
            <a:r>
              <a:rPr lang="en" sz="1200" dirty="0" err="1">
                <a:solidFill>
                  <a:schemeClr val="dk1"/>
                </a:solidFill>
              </a:rPr>
              <a:t>ultrices</a:t>
            </a:r>
            <a:r>
              <a:rPr lang="en" sz="1200" dirty="0">
                <a:solidFill>
                  <a:schemeClr val="dk1"/>
                </a:solidFill>
              </a:rPr>
              <a:t> </a:t>
            </a:r>
            <a:r>
              <a:rPr lang="en" sz="1200" dirty="0" err="1">
                <a:solidFill>
                  <a:schemeClr val="dk1"/>
                </a:solidFill>
              </a:rPr>
              <a:t>sagittis</a:t>
            </a:r>
            <a:r>
              <a:rPr lang="en" sz="1200" dirty="0">
                <a:solidFill>
                  <a:schemeClr val="dk1"/>
                </a:solidFill>
              </a:rPr>
              <a:t> </a:t>
            </a:r>
            <a:r>
              <a:rPr lang="en" sz="1200" dirty="0" err="1">
                <a:solidFill>
                  <a:schemeClr val="dk1"/>
                </a:solidFill>
              </a:rPr>
              <a:t>orci</a:t>
            </a:r>
            <a:r>
              <a:rPr lang="en" sz="1200" dirty="0">
                <a:solidFill>
                  <a:schemeClr val="dk1"/>
                </a:solidFill>
              </a:rPr>
              <a:t> a </a:t>
            </a:r>
            <a:r>
              <a:rPr lang="en" sz="1200" dirty="0" err="1">
                <a:solidFill>
                  <a:schemeClr val="dk1"/>
                </a:solidFill>
              </a:rPr>
              <a:t>scelerisque</a:t>
            </a:r>
            <a:r>
              <a:rPr lang="en" sz="1200" dirty="0">
                <a:solidFill>
                  <a:schemeClr val="dk1"/>
                </a:solidFill>
              </a:rPr>
              <a:t> </a:t>
            </a:r>
            <a:r>
              <a:rPr lang="en" sz="1200" dirty="0" err="1">
                <a:solidFill>
                  <a:schemeClr val="dk1"/>
                </a:solidFill>
              </a:rPr>
              <a:t>purus</a:t>
            </a:r>
            <a:r>
              <a:rPr lang="en" sz="1200" dirty="0">
                <a:solidFill>
                  <a:schemeClr val="dk1"/>
                </a:solidFill>
              </a:rPr>
              <a:t> semper </a:t>
            </a:r>
            <a:r>
              <a:rPr lang="en" sz="1200" dirty="0" err="1">
                <a:solidFill>
                  <a:schemeClr val="dk1"/>
                </a:solidFill>
              </a:rPr>
              <a:t>eget</a:t>
            </a:r>
            <a:r>
              <a:rPr lang="en" sz="1200" dirty="0">
                <a:solidFill>
                  <a:schemeClr val="dk1"/>
                </a:solidFill>
              </a:rPr>
              <a:t> </a:t>
            </a:r>
            <a:r>
              <a:rPr lang="en" sz="1200" dirty="0" err="1">
                <a:solidFill>
                  <a:schemeClr val="dk1"/>
                </a:solidFill>
              </a:rPr>
              <a:t>duis</a:t>
            </a:r>
            <a:r>
              <a:rPr lang="en" sz="1200" dirty="0">
                <a:solidFill>
                  <a:schemeClr val="dk1"/>
                </a:solidFill>
              </a:rPr>
              <a:t> at </a:t>
            </a:r>
            <a:r>
              <a:rPr lang="en" sz="1200" dirty="0" err="1">
                <a:solidFill>
                  <a:schemeClr val="dk1"/>
                </a:solidFill>
              </a:rPr>
              <a:t>tellus</a:t>
            </a:r>
            <a:r>
              <a:rPr lang="en" sz="1200" dirty="0">
                <a:solidFill>
                  <a:schemeClr val="dk1"/>
                </a:solidFill>
              </a:rPr>
              <a:t> at </a:t>
            </a:r>
            <a:r>
              <a:rPr lang="en" sz="1200" dirty="0" err="1">
                <a:solidFill>
                  <a:schemeClr val="dk1"/>
                </a:solidFill>
              </a:rPr>
              <a:t>urna</a:t>
            </a:r>
            <a:r>
              <a:rPr lang="en" sz="1200" dirty="0">
                <a:solidFill>
                  <a:schemeClr val="dk1"/>
                </a:solidFill>
              </a:rPr>
              <a:t> </a:t>
            </a:r>
            <a:r>
              <a:rPr lang="en" sz="1200" dirty="0" err="1">
                <a:solidFill>
                  <a:schemeClr val="dk1"/>
                </a:solidFill>
              </a:rPr>
              <a:t>condimentum</a:t>
            </a:r>
            <a:r>
              <a:rPr lang="en" sz="1200" dirty="0">
                <a:solidFill>
                  <a:schemeClr val="dk1"/>
                </a:solidFill>
              </a:rPr>
              <a:t> </a:t>
            </a:r>
            <a:r>
              <a:rPr lang="en" sz="1200" dirty="0" err="1">
                <a:solidFill>
                  <a:schemeClr val="dk1"/>
                </a:solidFill>
              </a:rPr>
              <a:t>mattis</a:t>
            </a:r>
            <a:endParaRPr sz="1200" dirty="0">
              <a:solidFill>
                <a:schemeClr val="dk1"/>
              </a:solidFill>
            </a:endParaRPr>
          </a:p>
        </p:txBody>
      </p:sp>
      <p:sp>
        <p:nvSpPr>
          <p:cNvPr id="60" name="Google Shape;60;p13"/>
          <p:cNvSpPr/>
          <p:nvPr/>
        </p:nvSpPr>
        <p:spPr>
          <a:xfrm>
            <a:off x="359550" y="7821175"/>
            <a:ext cx="7053300" cy="1431900"/>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p:nvPr/>
        </p:nvSpPr>
        <p:spPr>
          <a:xfrm>
            <a:off x="1364250" y="5976950"/>
            <a:ext cx="5196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DATA (1-2 short sentences, 12pt font)</a:t>
            </a:r>
            <a:endParaRPr sz="1200"/>
          </a:p>
        </p:txBody>
      </p:sp>
      <p:sp>
        <p:nvSpPr>
          <p:cNvPr id="62" name="Google Shape;62;p13"/>
          <p:cNvSpPr txBox="1"/>
          <p:nvPr/>
        </p:nvSpPr>
        <p:spPr>
          <a:xfrm>
            <a:off x="1364250" y="6595463"/>
            <a:ext cx="5196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DATA </a:t>
            </a:r>
            <a:r>
              <a:rPr lang="en" sz="1200">
                <a:solidFill>
                  <a:schemeClr val="dk1"/>
                </a:solidFill>
              </a:rPr>
              <a:t>(1-2 short sentences 12 pt font</a:t>
            </a:r>
            <a:endParaRPr sz="1200">
              <a:solidFill>
                <a:schemeClr val="dk1"/>
              </a:solidFill>
            </a:endParaRPr>
          </a:p>
          <a:p>
            <a:pPr marL="0" lvl="0" indent="0" algn="l" rtl="0">
              <a:spcBef>
                <a:spcPts val="0"/>
              </a:spcBef>
              <a:spcAft>
                <a:spcPts val="0"/>
              </a:spcAft>
              <a:buNone/>
            </a:pPr>
            <a:r>
              <a:rPr lang="en"/>
              <a:t> </a:t>
            </a:r>
            <a:endParaRPr/>
          </a:p>
        </p:txBody>
      </p:sp>
      <p:sp>
        <p:nvSpPr>
          <p:cNvPr id="63" name="Google Shape;63;p13"/>
          <p:cNvSpPr txBox="1"/>
          <p:nvPr/>
        </p:nvSpPr>
        <p:spPr>
          <a:xfrm>
            <a:off x="1364250" y="7239688"/>
            <a:ext cx="5196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DATA </a:t>
            </a:r>
            <a:r>
              <a:rPr lang="en" sz="1200">
                <a:solidFill>
                  <a:schemeClr val="dk1"/>
                </a:solidFill>
              </a:rPr>
              <a:t>(1-2 short sentences, 12 pt font)</a:t>
            </a:r>
            <a:endParaRPr sz="1200"/>
          </a:p>
        </p:txBody>
      </p:sp>
      <p:sp>
        <p:nvSpPr>
          <p:cNvPr id="64" name="Google Shape;64;p13"/>
          <p:cNvSpPr txBox="1"/>
          <p:nvPr/>
        </p:nvSpPr>
        <p:spPr>
          <a:xfrm>
            <a:off x="563425" y="8066625"/>
            <a:ext cx="705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accent5"/>
                </a:solidFill>
                <a:latin typeface="Montserrat ExtraBold"/>
                <a:ea typeface="Montserrat ExtraBold"/>
                <a:cs typeface="Montserrat ExtraBold"/>
                <a:sym typeface="Montserrat ExtraBold"/>
              </a:rPr>
              <a:t>KEY TAKEAWAY (HEADING)</a:t>
            </a:r>
            <a:endParaRPr sz="300">
              <a:solidFill>
                <a:schemeClr val="accent5"/>
              </a:solidFill>
              <a:latin typeface="Montserrat Medium"/>
              <a:ea typeface="Montserrat Medium"/>
              <a:cs typeface="Montserrat Medium"/>
              <a:sym typeface="Montserrat Medium"/>
            </a:endParaRPr>
          </a:p>
        </p:txBody>
      </p:sp>
      <p:pic>
        <p:nvPicPr>
          <p:cNvPr id="65" name="Google Shape;65;p13"/>
          <p:cNvPicPr preferRelativeResize="0"/>
          <p:nvPr/>
        </p:nvPicPr>
        <p:blipFill>
          <a:blip r:embed="rId4">
            <a:alphaModFix/>
          </a:blip>
          <a:stretch>
            <a:fillRect/>
          </a:stretch>
        </p:blipFill>
        <p:spPr>
          <a:xfrm>
            <a:off x="639633" y="6677970"/>
            <a:ext cx="583144" cy="318449"/>
          </a:xfrm>
          <a:prstGeom prst="rect">
            <a:avLst/>
          </a:prstGeom>
          <a:noFill/>
          <a:ln>
            <a:noFill/>
          </a:ln>
        </p:spPr>
      </p:pic>
      <p:pic>
        <p:nvPicPr>
          <p:cNvPr id="66" name="Google Shape;66;p13"/>
          <p:cNvPicPr preferRelativeResize="0"/>
          <p:nvPr/>
        </p:nvPicPr>
        <p:blipFill>
          <a:blip r:embed="rId4">
            <a:alphaModFix/>
          </a:blip>
          <a:stretch>
            <a:fillRect/>
          </a:stretch>
        </p:blipFill>
        <p:spPr>
          <a:xfrm>
            <a:off x="639633" y="7333445"/>
            <a:ext cx="583144" cy="318449"/>
          </a:xfrm>
          <a:prstGeom prst="rect">
            <a:avLst/>
          </a:prstGeom>
          <a:noFill/>
          <a:ln>
            <a:noFill/>
          </a:ln>
        </p:spPr>
      </p:pic>
      <p:sp>
        <p:nvSpPr>
          <p:cNvPr id="67" name="Google Shape;67;p13"/>
          <p:cNvSpPr txBox="1"/>
          <p:nvPr/>
        </p:nvSpPr>
        <p:spPr>
          <a:xfrm>
            <a:off x="556900" y="8401750"/>
            <a:ext cx="6343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Other important info/objectives/action items. Either bullet points or a quick paragraph. </a:t>
            </a:r>
            <a:endParaRPr sz="1200"/>
          </a:p>
          <a:p>
            <a:pPr marL="0" lvl="0" indent="0" algn="l" rtl="0">
              <a:spcBef>
                <a:spcPts val="0"/>
              </a:spcBef>
              <a:spcAft>
                <a:spcPts val="0"/>
              </a:spcAft>
              <a:buNone/>
            </a:pPr>
            <a:endParaRPr sz="1200"/>
          </a:p>
        </p:txBody>
      </p:sp>
      <p:sp>
        <p:nvSpPr>
          <p:cNvPr id="68" name="Google Shape;68;p13"/>
          <p:cNvSpPr txBox="1"/>
          <p:nvPr/>
        </p:nvSpPr>
        <p:spPr>
          <a:xfrm>
            <a:off x="427575" y="9283200"/>
            <a:ext cx="6924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accent5"/>
                </a:solidFill>
              </a:rPr>
              <a:t>Credit: Credit: </a:t>
            </a:r>
            <a:r>
              <a:rPr lang="en" sz="1100" i="1">
                <a:solidFill>
                  <a:schemeClr val="accent5"/>
                </a:solidFill>
              </a:rPr>
              <a:t>Valuing Clean Water: Ecosystem Service Values in the Loyalhanna-Conemaugh and Youghiogheny River Watersheds of the Laurel Highlands Region</a:t>
            </a:r>
            <a:endParaRPr sz="1100" i="1">
              <a:solidFill>
                <a:schemeClr val="accent5"/>
              </a:solidFill>
            </a:endParaRPr>
          </a:p>
          <a:p>
            <a:pPr marL="0" lvl="0" indent="0" algn="l" rtl="0">
              <a:spcBef>
                <a:spcPts val="0"/>
              </a:spcBef>
              <a:spcAft>
                <a:spcPts val="0"/>
              </a:spcAft>
              <a:buNone/>
            </a:pPr>
            <a:r>
              <a:rPr lang="en" sz="1100">
                <a:solidFill>
                  <a:schemeClr val="accent5"/>
                </a:solidFill>
              </a:rPr>
              <a:t>Laurel Highlands Conservation Landscape</a:t>
            </a:r>
            <a:r>
              <a:rPr lang="en" sz="1100" i="1">
                <a:solidFill>
                  <a:schemeClr val="accent5"/>
                </a:solidFill>
              </a:rPr>
              <a:t> </a:t>
            </a:r>
            <a:r>
              <a:rPr lang="en" sz="1100">
                <a:solidFill>
                  <a:schemeClr val="accent5"/>
                </a:solidFill>
              </a:rPr>
              <a:t>&amp; ANYONE ELSE  </a:t>
            </a:r>
            <a:endParaRPr sz="1100">
              <a:solidFill>
                <a:schemeClr val="accent5"/>
              </a:solidFill>
            </a:endParaRPr>
          </a:p>
        </p:txBody>
      </p:sp>
      <p:sp>
        <p:nvSpPr>
          <p:cNvPr id="69" name="Google Shape;69;p13"/>
          <p:cNvSpPr txBox="1"/>
          <p:nvPr/>
        </p:nvSpPr>
        <p:spPr>
          <a:xfrm>
            <a:off x="624775" y="2597850"/>
            <a:ext cx="26043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a:p>
            <a:pPr marL="0" lvl="0" indent="0" algn="ctr" rtl="0">
              <a:spcBef>
                <a:spcPts val="0"/>
              </a:spcBef>
              <a:spcAft>
                <a:spcPts val="0"/>
              </a:spcAft>
              <a:buNone/>
            </a:pPr>
            <a:r>
              <a:rPr lang="en" sz="3100" dirty="0">
                <a:solidFill>
                  <a:schemeClr val="accent6"/>
                </a:solidFill>
              </a:rPr>
              <a:t>REPLACE</a:t>
            </a:r>
            <a:endParaRPr sz="3100" dirty="0">
              <a:solidFill>
                <a:schemeClr val="accent6"/>
              </a:solidFill>
            </a:endParaRPr>
          </a:p>
          <a:p>
            <a:pPr marL="0" lvl="0" indent="0" algn="ctr" rtl="0">
              <a:spcBef>
                <a:spcPts val="0"/>
              </a:spcBef>
              <a:spcAft>
                <a:spcPts val="0"/>
              </a:spcAft>
              <a:buNone/>
            </a:pPr>
            <a:r>
              <a:rPr lang="en" sz="1600" dirty="0">
                <a:solidFill>
                  <a:schemeClr val="accent6"/>
                </a:solidFill>
              </a:rPr>
              <a:t>Chart/graph</a:t>
            </a:r>
            <a:r>
              <a:rPr lang="en" sz="3100" dirty="0">
                <a:solidFill>
                  <a:schemeClr val="accent6"/>
                </a:solidFill>
              </a:rPr>
              <a:t> </a:t>
            </a:r>
            <a:endParaRPr sz="3100" dirty="0">
              <a:solidFill>
                <a:schemeClr val="accent6"/>
              </a:solidFill>
            </a:endParaRPr>
          </a:p>
        </p:txBody>
      </p:sp>
      <p:pic>
        <p:nvPicPr>
          <p:cNvPr id="70" name="Google Shape;70;p13"/>
          <p:cNvPicPr preferRelativeResize="0"/>
          <p:nvPr/>
        </p:nvPicPr>
        <p:blipFill>
          <a:blip r:embed="rId4">
            <a:alphaModFix/>
          </a:blip>
          <a:stretch>
            <a:fillRect/>
          </a:stretch>
        </p:blipFill>
        <p:spPr>
          <a:xfrm>
            <a:off x="639633" y="6022507"/>
            <a:ext cx="583144" cy="318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p:nvPr/>
        </p:nvSpPr>
        <p:spPr>
          <a:xfrm>
            <a:off x="0" y="-28000"/>
            <a:ext cx="7772400" cy="1210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p:nvPr/>
        </p:nvSpPr>
        <p:spPr>
          <a:xfrm>
            <a:off x="359550" y="0"/>
            <a:ext cx="6498600" cy="251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lt1"/>
                </a:solidFill>
                <a:latin typeface="Montserrat Black"/>
                <a:ea typeface="Montserrat Black"/>
                <a:cs typeface="Montserrat Black"/>
                <a:sym typeface="Montserrat Black"/>
              </a:rPr>
              <a:t>The Value of Water Quality in Outdoor Recreation in the</a:t>
            </a:r>
            <a:endParaRPr sz="1600">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 sz="1600">
                <a:solidFill>
                  <a:schemeClr val="lt1"/>
                </a:solidFill>
                <a:latin typeface="Montserrat Black"/>
                <a:ea typeface="Montserrat Black"/>
                <a:cs typeface="Montserrat Black"/>
                <a:sym typeface="Montserrat Black"/>
              </a:rPr>
              <a:t>Youghiogheny Loyalhanna Conemaugh River Basins</a:t>
            </a:r>
            <a:endParaRPr sz="1600">
              <a:solidFill>
                <a:schemeClr val="lt1"/>
              </a:solidFill>
              <a:latin typeface="Montserrat Black"/>
              <a:ea typeface="Montserrat Black"/>
              <a:cs typeface="Montserrat Black"/>
              <a:sym typeface="Montserrat Black"/>
            </a:endParaRPr>
          </a:p>
          <a:p>
            <a:pPr marL="406400" lvl="0" indent="-292100" algn="l" rtl="0">
              <a:lnSpc>
                <a:spcPct val="115000"/>
              </a:lnSpc>
              <a:spcBef>
                <a:spcPts val="0"/>
              </a:spcBef>
              <a:spcAft>
                <a:spcPts val="0"/>
              </a:spcAft>
              <a:buNone/>
            </a:pPr>
            <a:endParaRPr sz="1000">
              <a:solidFill>
                <a:schemeClr val="lt1"/>
              </a:solidFill>
              <a:latin typeface="Montserrat Black"/>
              <a:ea typeface="Montserrat Black"/>
              <a:cs typeface="Montserrat Black"/>
              <a:sym typeface="Montserrat Black"/>
            </a:endParaRPr>
          </a:p>
          <a:p>
            <a:pPr marL="0" lvl="0" indent="0" algn="l" rtl="0">
              <a:lnSpc>
                <a:spcPct val="115000"/>
              </a:lnSpc>
              <a:spcBef>
                <a:spcPts val="0"/>
              </a:spcBef>
              <a:spcAft>
                <a:spcPts val="0"/>
              </a:spcAft>
              <a:buNone/>
            </a:pPr>
            <a:r>
              <a:rPr lang="en" sz="1500">
                <a:solidFill>
                  <a:schemeClr val="lt1"/>
                </a:solidFill>
                <a:latin typeface="Montserrat SemiBold"/>
                <a:ea typeface="Montserrat SemiBold"/>
                <a:cs typeface="Montserrat SemiBold"/>
                <a:sym typeface="Montserrat SemiBold"/>
              </a:rPr>
              <a:t>Clean water means $3.7 billion in benefits to the region</a:t>
            </a:r>
            <a:endParaRPr sz="1500">
              <a:solidFill>
                <a:schemeClr val="lt1"/>
              </a:solidFill>
              <a:latin typeface="Montserrat SemiBold"/>
              <a:ea typeface="Montserrat SemiBold"/>
              <a:cs typeface="Montserrat SemiBold"/>
              <a:sym typeface="Montserrat SemiBold"/>
            </a:endParaRPr>
          </a:p>
          <a:p>
            <a:pPr marL="406400" lvl="0" indent="-292100" algn="l" rtl="0">
              <a:lnSpc>
                <a:spcPct val="115000"/>
              </a:lnSpc>
              <a:spcBef>
                <a:spcPts val="0"/>
              </a:spcBef>
              <a:spcAft>
                <a:spcPts val="0"/>
              </a:spcAft>
              <a:buClr>
                <a:schemeClr val="dk1"/>
              </a:buClr>
              <a:buSzPts val="1100"/>
              <a:buFont typeface="Arial"/>
              <a:buNone/>
            </a:pPr>
            <a:endParaRPr>
              <a:solidFill>
                <a:schemeClr val="lt1"/>
              </a:solidFill>
              <a:latin typeface="Montserrat Black"/>
              <a:ea typeface="Montserrat Black"/>
              <a:cs typeface="Montserrat Black"/>
              <a:sym typeface="Montserrat Black"/>
            </a:endParaRPr>
          </a:p>
          <a:p>
            <a:pPr marL="406400" lvl="0" indent="-292100" algn="ctr" rtl="0">
              <a:lnSpc>
                <a:spcPct val="115000"/>
              </a:lnSpc>
              <a:spcBef>
                <a:spcPts val="0"/>
              </a:spcBef>
              <a:spcAft>
                <a:spcPts val="0"/>
              </a:spcAft>
              <a:buClr>
                <a:schemeClr val="dk1"/>
              </a:buClr>
              <a:buSzPts val="1100"/>
              <a:buFont typeface="Arial"/>
              <a:buNone/>
            </a:pPr>
            <a:r>
              <a:rPr lang="en" sz="1300">
                <a:solidFill>
                  <a:schemeClr val="lt1"/>
                </a:solidFill>
                <a:latin typeface="Montserrat Black"/>
                <a:ea typeface="Montserrat Black"/>
                <a:cs typeface="Montserrat Black"/>
                <a:sym typeface="Montserrat Black"/>
              </a:rPr>
              <a:t> </a:t>
            </a:r>
            <a:endParaRPr sz="1300">
              <a:solidFill>
                <a:schemeClr val="lt1"/>
              </a:solidFill>
              <a:latin typeface="Montserrat Black"/>
              <a:ea typeface="Montserrat Black"/>
              <a:cs typeface="Montserrat Black"/>
              <a:sym typeface="Montserrat Black"/>
            </a:endParaRPr>
          </a:p>
          <a:p>
            <a:pPr marL="0" lvl="0" indent="0" algn="l" rtl="0">
              <a:spcBef>
                <a:spcPts val="0"/>
              </a:spcBef>
              <a:spcAft>
                <a:spcPts val="0"/>
              </a:spcAft>
              <a:buNone/>
            </a:pPr>
            <a:endParaRPr sz="2700">
              <a:solidFill>
                <a:schemeClr val="lt1"/>
              </a:solidFill>
              <a:latin typeface="Montserrat ExtraBold"/>
              <a:ea typeface="Montserrat ExtraBold"/>
              <a:cs typeface="Montserrat ExtraBold"/>
              <a:sym typeface="Montserrat ExtraBold"/>
            </a:endParaRPr>
          </a:p>
          <a:p>
            <a:pPr marL="0" lvl="0" indent="0" algn="l" rtl="0">
              <a:spcBef>
                <a:spcPts val="0"/>
              </a:spcBef>
              <a:spcAft>
                <a:spcPts val="0"/>
              </a:spcAft>
              <a:buNone/>
            </a:pPr>
            <a:endParaRPr>
              <a:latin typeface="Montserrat Medium"/>
              <a:ea typeface="Montserrat Medium"/>
              <a:cs typeface="Montserrat Medium"/>
              <a:sym typeface="Montserrat Medium"/>
            </a:endParaRPr>
          </a:p>
          <a:p>
            <a:pPr marL="0" lvl="0" indent="0" algn="l" rtl="0">
              <a:spcBef>
                <a:spcPts val="0"/>
              </a:spcBef>
              <a:spcAft>
                <a:spcPts val="0"/>
              </a:spcAft>
              <a:buNone/>
            </a:pPr>
            <a:r>
              <a:rPr lang="en">
                <a:solidFill>
                  <a:schemeClr val="lt1"/>
                </a:solidFill>
                <a:latin typeface="Montserrat SemiBold"/>
                <a:ea typeface="Montserrat SemiBold"/>
                <a:cs typeface="Montserrat SemiBold"/>
                <a:sym typeface="Montserrat SemiBold"/>
              </a:rPr>
              <a:t>SUBHEADING HERE</a:t>
            </a:r>
            <a:endParaRPr>
              <a:solidFill>
                <a:schemeClr val="lt1"/>
              </a:solidFill>
              <a:latin typeface="Montserrat SemiBold"/>
              <a:ea typeface="Montserrat SemiBold"/>
              <a:cs typeface="Montserrat SemiBold"/>
              <a:sym typeface="Montserrat SemiBold"/>
            </a:endParaRPr>
          </a:p>
        </p:txBody>
      </p:sp>
      <p:sp>
        <p:nvSpPr>
          <p:cNvPr id="77" name="Google Shape;77;p14"/>
          <p:cNvSpPr/>
          <p:nvPr/>
        </p:nvSpPr>
        <p:spPr>
          <a:xfrm>
            <a:off x="3719250" y="1388225"/>
            <a:ext cx="3693600" cy="42093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 name="Google Shape;78;p14"/>
          <p:cNvPicPr preferRelativeResize="0"/>
          <p:nvPr/>
        </p:nvPicPr>
        <p:blipFill rotWithShape="1">
          <a:blip r:embed="rId3">
            <a:alphaModFix/>
          </a:blip>
          <a:srcRect l="4496" r="4487"/>
          <a:stretch/>
        </p:blipFill>
        <p:spPr>
          <a:xfrm flipH="1">
            <a:off x="427575" y="1373825"/>
            <a:ext cx="3119208" cy="4209301"/>
          </a:xfrm>
          <a:prstGeom prst="rect">
            <a:avLst/>
          </a:prstGeom>
          <a:noFill/>
          <a:ln>
            <a:noFill/>
          </a:ln>
        </p:spPr>
      </p:pic>
      <p:sp>
        <p:nvSpPr>
          <p:cNvPr id="79" name="Google Shape;79;p14"/>
          <p:cNvSpPr txBox="1"/>
          <p:nvPr/>
        </p:nvSpPr>
        <p:spPr>
          <a:xfrm flipH="1">
            <a:off x="3886200" y="1447400"/>
            <a:ext cx="3327600" cy="4330500"/>
          </a:xfrm>
          <a:prstGeom prst="rect">
            <a:avLst/>
          </a:prstGeom>
          <a:noFill/>
          <a:ln>
            <a:noFill/>
          </a:ln>
        </p:spPr>
        <p:txBody>
          <a:bodyPr spcFirstLastPara="1" wrap="square" lIns="91425" tIns="91425" rIns="91425" bIns="91425" anchor="t" anchorCtr="0">
            <a:spAutoFit/>
          </a:bodyPr>
          <a:lstStyle/>
          <a:p>
            <a:pPr marL="0" lvl="0" indent="0" algn="l" rtl="0">
              <a:lnSpc>
                <a:spcPct val="98000"/>
              </a:lnSpc>
              <a:spcBef>
                <a:spcPts val="0"/>
              </a:spcBef>
              <a:spcAft>
                <a:spcPts val="0"/>
              </a:spcAft>
              <a:buClr>
                <a:schemeClr val="dk1"/>
              </a:buClr>
              <a:buSzPts val="1100"/>
              <a:buFont typeface="Arial"/>
              <a:buNone/>
            </a:pPr>
            <a:r>
              <a:rPr lang="en" sz="1300">
                <a:solidFill>
                  <a:schemeClr val="dk1"/>
                </a:solidFill>
              </a:rPr>
              <a:t>The Laurel Highlands is one of Pennsylvania’s most treasured outdoor recreation destinations. The watersheds in the region offer some of the finest whitewater rafting, hiking, fishing, boating, paddling, swimming, and camping in the United States and attract millions of visitors each year.</a:t>
            </a:r>
            <a:endParaRPr sz="1300">
              <a:solidFill>
                <a:schemeClr val="dk1"/>
              </a:solidFill>
            </a:endParaRPr>
          </a:p>
          <a:p>
            <a:pPr marL="0" lvl="0" indent="0" algn="l" rtl="0">
              <a:lnSpc>
                <a:spcPct val="98000"/>
              </a:lnSpc>
              <a:spcBef>
                <a:spcPts val="1400"/>
              </a:spcBef>
              <a:spcAft>
                <a:spcPts val="0"/>
              </a:spcAft>
              <a:buClr>
                <a:schemeClr val="dk1"/>
              </a:buClr>
              <a:buSzPts val="1100"/>
              <a:buFont typeface="Arial"/>
              <a:buNone/>
            </a:pPr>
            <a:r>
              <a:rPr lang="en" sz="1300">
                <a:solidFill>
                  <a:schemeClr val="dk1"/>
                </a:solidFill>
              </a:rPr>
              <a:t>These recreational opportunities have given rise to a number of local businesses in small towns throughout the area including breweries, bed and breakfasts, campgrounds, and retail outlets. Tourism has become a vital economic cornerstone of sustainable development in these communities. Water recreation is growing in appeal and health value as summer temperatures rise.</a:t>
            </a:r>
            <a:endParaRPr sz="1300">
              <a:solidFill>
                <a:schemeClr val="dk1"/>
              </a:solidFill>
            </a:endParaRPr>
          </a:p>
          <a:p>
            <a:pPr marL="0" lvl="0" indent="0" algn="l" rtl="0">
              <a:lnSpc>
                <a:spcPct val="115000"/>
              </a:lnSpc>
              <a:spcBef>
                <a:spcPts val="1400"/>
              </a:spcBef>
              <a:spcAft>
                <a:spcPts val="900"/>
              </a:spcAft>
              <a:buNone/>
            </a:pPr>
            <a:endParaRPr sz="1200">
              <a:solidFill>
                <a:schemeClr val="dk1"/>
              </a:solidFill>
            </a:endParaRPr>
          </a:p>
        </p:txBody>
      </p:sp>
      <p:sp>
        <p:nvSpPr>
          <p:cNvPr id="80" name="Google Shape;80;p14"/>
          <p:cNvSpPr/>
          <p:nvPr/>
        </p:nvSpPr>
        <p:spPr>
          <a:xfrm>
            <a:off x="359550" y="7821175"/>
            <a:ext cx="7053300" cy="1431900"/>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txBox="1"/>
          <p:nvPr/>
        </p:nvSpPr>
        <p:spPr>
          <a:xfrm>
            <a:off x="1364250" y="5887775"/>
            <a:ext cx="60486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Water recreation attracts  26% of the people who visit the nine state parks in the region. Those visits generate </a:t>
            </a:r>
            <a:r>
              <a:rPr lang="en" sz="1200" b="1">
                <a:solidFill>
                  <a:schemeClr val="dk1"/>
                </a:solidFill>
              </a:rPr>
              <a:t>$17 million / year </a:t>
            </a:r>
            <a:r>
              <a:rPr lang="en" sz="1200">
                <a:solidFill>
                  <a:schemeClr val="dk1"/>
                </a:solidFill>
              </a:rPr>
              <a:t>to the local economy.</a:t>
            </a:r>
            <a:endParaRPr sz="1200">
              <a:solidFill>
                <a:schemeClr val="dk1"/>
              </a:solidFill>
            </a:endParaRPr>
          </a:p>
          <a:p>
            <a:pPr marL="0" lvl="0" indent="0" algn="l" rtl="0">
              <a:spcBef>
                <a:spcPts val="0"/>
              </a:spcBef>
              <a:spcAft>
                <a:spcPts val="0"/>
              </a:spcAft>
              <a:buNone/>
            </a:pPr>
            <a:endParaRPr sz="1200"/>
          </a:p>
        </p:txBody>
      </p:sp>
      <p:sp>
        <p:nvSpPr>
          <p:cNvPr id="82" name="Google Shape;82;p14"/>
          <p:cNvSpPr txBox="1"/>
          <p:nvPr/>
        </p:nvSpPr>
        <p:spPr>
          <a:xfrm>
            <a:off x="1364250" y="6598250"/>
            <a:ext cx="5800800" cy="82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People come for clean water. </a:t>
            </a:r>
            <a:r>
              <a:rPr lang="en" sz="1200" b="1">
                <a:solidFill>
                  <a:schemeClr val="dk1"/>
                </a:solidFill>
              </a:rPr>
              <a:t>40% of visitors</a:t>
            </a:r>
            <a:r>
              <a:rPr lang="en" sz="1200">
                <a:solidFill>
                  <a:schemeClr val="dk1"/>
                </a:solidFill>
              </a:rPr>
              <a:t> on water trails report that they are concerned about water quality. </a:t>
            </a:r>
            <a:endParaRPr sz="1200">
              <a:solidFill>
                <a:schemeClr val="dk1"/>
              </a:solidFill>
            </a:endParaRPr>
          </a:p>
          <a:p>
            <a:pPr marL="0" lvl="0" indent="0" algn="l" rtl="0">
              <a:spcBef>
                <a:spcPts val="0"/>
              </a:spcBef>
              <a:spcAft>
                <a:spcPts val="0"/>
              </a:spcAft>
              <a:buNone/>
            </a:pPr>
            <a:r>
              <a:rPr lang="en"/>
              <a:t> </a:t>
            </a:r>
            <a:endParaRPr/>
          </a:p>
        </p:txBody>
      </p:sp>
      <p:sp>
        <p:nvSpPr>
          <p:cNvPr id="83" name="Google Shape;83;p14"/>
          <p:cNvSpPr txBox="1"/>
          <p:nvPr/>
        </p:nvSpPr>
        <p:spPr>
          <a:xfrm>
            <a:off x="1364250" y="7315888"/>
            <a:ext cx="5196300" cy="58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Shoreline and trout fishing generate </a:t>
            </a:r>
            <a:r>
              <a:rPr lang="en" sz="1200" b="1">
                <a:solidFill>
                  <a:schemeClr val="dk1"/>
                </a:solidFill>
              </a:rPr>
              <a:t>$31.7 million </a:t>
            </a:r>
            <a:r>
              <a:rPr lang="en" sz="1200">
                <a:solidFill>
                  <a:schemeClr val="dk1"/>
                </a:solidFill>
              </a:rPr>
              <a:t>in regional spending.</a:t>
            </a:r>
            <a:endParaRPr sz="1200">
              <a:solidFill>
                <a:schemeClr val="dk1"/>
              </a:solidFill>
            </a:endParaRPr>
          </a:p>
          <a:p>
            <a:pPr marL="0" lvl="0" indent="0" algn="l" rtl="0">
              <a:spcBef>
                <a:spcPts val="0"/>
              </a:spcBef>
              <a:spcAft>
                <a:spcPts val="0"/>
              </a:spcAft>
              <a:buNone/>
            </a:pPr>
            <a:endParaRPr sz="1200"/>
          </a:p>
        </p:txBody>
      </p:sp>
      <p:sp>
        <p:nvSpPr>
          <p:cNvPr id="84" name="Google Shape;84;p14"/>
          <p:cNvSpPr txBox="1"/>
          <p:nvPr/>
        </p:nvSpPr>
        <p:spPr>
          <a:xfrm>
            <a:off x="563425" y="7914225"/>
            <a:ext cx="705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5"/>
                </a:solidFill>
                <a:latin typeface="Montserrat ExtraBold"/>
                <a:ea typeface="Montserrat ExtraBold"/>
                <a:cs typeface="Montserrat ExtraBold"/>
                <a:sym typeface="Montserrat ExtraBold"/>
              </a:rPr>
              <a:t>Residents are willing to pay for clean water</a:t>
            </a:r>
            <a:endParaRPr>
              <a:solidFill>
                <a:schemeClr val="accent5"/>
              </a:solidFill>
              <a:latin typeface="Montserrat Medium"/>
              <a:ea typeface="Montserrat Medium"/>
              <a:cs typeface="Montserrat Medium"/>
              <a:sym typeface="Montserrat Medium"/>
            </a:endParaRPr>
          </a:p>
        </p:txBody>
      </p:sp>
      <p:pic>
        <p:nvPicPr>
          <p:cNvPr id="85" name="Google Shape;85;p14"/>
          <p:cNvPicPr preferRelativeResize="0"/>
          <p:nvPr/>
        </p:nvPicPr>
        <p:blipFill>
          <a:blip r:embed="rId4">
            <a:alphaModFix/>
          </a:blip>
          <a:stretch>
            <a:fillRect/>
          </a:stretch>
        </p:blipFill>
        <p:spPr>
          <a:xfrm>
            <a:off x="639633" y="6677970"/>
            <a:ext cx="583144" cy="318449"/>
          </a:xfrm>
          <a:prstGeom prst="rect">
            <a:avLst/>
          </a:prstGeom>
          <a:noFill/>
          <a:ln>
            <a:noFill/>
          </a:ln>
        </p:spPr>
      </p:pic>
      <p:pic>
        <p:nvPicPr>
          <p:cNvPr id="86" name="Google Shape;86;p14"/>
          <p:cNvPicPr preferRelativeResize="0"/>
          <p:nvPr/>
        </p:nvPicPr>
        <p:blipFill>
          <a:blip r:embed="rId4">
            <a:alphaModFix/>
          </a:blip>
          <a:stretch>
            <a:fillRect/>
          </a:stretch>
        </p:blipFill>
        <p:spPr>
          <a:xfrm>
            <a:off x="639633" y="7333445"/>
            <a:ext cx="583144" cy="318449"/>
          </a:xfrm>
          <a:prstGeom prst="rect">
            <a:avLst/>
          </a:prstGeom>
          <a:noFill/>
          <a:ln>
            <a:noFill/>
          </a:ln>
        </p:spPr>
      </p:pic>
      <p:sp>
        <p:nvSpPr>
          <p:cNvPr id="87" name="Google Shape;87;p14"/>
          <p:cNvSpPr txBox="1"/>
          <p:nvPr/>
        </p:nvSpPr>
        <p:spPr>
          <a:xfrm>
            <a:off x="556900" y="8269125"/>
            <a:ext cx="6608100" cy="127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rPr>
              <a:t>Stream users and non-users living within 90 miles of the Loyalhanna Creek and Conemaugh River are willing to pay between $57 and $82 per year (2018 $) for five years to improve stream quality from moderately polluted to unpolluted.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None/>
            </a:pPr>
            <a:endParaRPr sz="1200"/>
          </a:p>
        </p:txBody>
      </p:sp>
      <p:sp>
        <p:nvSpPr>
          <p:cNvPr id="88" name="Google Shape;88;p14"/>
          <p:cNvSpPr txBox="1"/>
          <p:nvPr/>
        </p:nvSpPr>
        <p:spPr>
          <a:xfrm>
            <a:off x="427575" y="9283200"/>
            <a:ext cx="6924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accent5"/>
                </a:solidFill>
              </a:rPr>
              <a:t>Credit: </a:t>
            </a:r>
            <a:r>
              <a:rPr lang="en" sz="1100" i="1">
                <a:solidFill>
                  <a:schemeClr val="accent5"/>
                </a:solidFill>
              </a:rPr>
              <a:t>Valuing Clean Water: Ecosystem Service Values in the Loyalhanna-Conemaugh and Youghiogheny River Watersheds of the Laurel Highlands Region</a:t>
            </a:r>
            <a:endParaRPr sz="1100" i="1">
              <a:solidFill>
                <a:schemeClr val="accent5"/>
              </a:solidFill>
            </a:endParaRPr>
          </a:p>
          <a:p>
            <a:pPr marL="0" lvl="0" indent="0" algn="l" rtl="0">
              <a:spcBef>
                <a:spcPts val="0"/>
              </a:spcBef>
              <a:spcAft>
                <a:spcPts val="0"/>
              </a:spcAft>
              <a:buClr>
                <a:schemeClr val="dk1"/>
              </a:buClr>
              <a:buSzPts val="1100"/>
              <a:buFont typeface="Arial"/>
              <a:buNone/>
            </a:pPr>
            <a:r>
              <a:rPr lang="en" sz="1100">
                <a:solidFill>
                  <a:schemeClr val="accent5"/>
                </a:solidFill>
              </a:rPr>
              <a:t>Laurel Highlands Conservation Landscape</a:t>
            </a:r>
            <a:endParaRPr sz="1100" i="1">
              <a:solidFill>
                <a:schemeClr val="accent5"/>
              </a:solidFill>
            </a:endParaRPr>
          </a:p>
        </p:txBody>
      </p:sp>
      <p:pic>
        <p:nvPicPr>
          <p:cNvPr id="89" name="Google Shape;89;p14"/>
          <p:cNvPicPr preferRelativeResize="0"/>
          <p:nvPr/>
        </p:nvPicPr>
        <p:blipFill>
          <a:blip r:embed="rId4">
            <a:alphaModFix/>
          </a:blip>
          <a:stretch>
            <a:fillRect/>
          </a:stretch>
        </p:blipFill>
        <p:spPr>
          <a:xfrm>
            <a:off x="639633" y="6022507"/>
            <a:ext cx="583144" cy="3184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p:nvPr/>
        </p:nvSpPr>
        <p:spPr>
          <a:xfrm>
            <a:off x="0" y="-28000"/>
            <a:ext cx="7772400" cy="1210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txBox="1"/>
          <p:nvPr/>
        </p:nvSpPr>
        <p:spPr>
          <a:xfrm>
            <a:off x="362925" y="56800"/>
            <a:ext cx="7053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Montserrat ExtraBold"/>
                <a:ea typeface="Montserrat ExtraBold"/>
                <a:cs typeface="Montserrat ExtraBold"/>
                <a:sym typeface="Montserrat ExtraBold"/>
              </a:rPr>
              <a:t>Natural Stream Buffers &amp; Cost-Savings from Reducing Runoff </a:t>
            </a:r>
            <a:r>
              <a:rPr lang="en" sz="1600">
                <a:solidFill>
                  <a:schemeClr val="lt1"/>
                </a:solidFill>
                <a:latin typeface="Montserrat Black"/>
                <a:ea typeface="Montserrat Black"/>
                <a:cs typeface="Montserrat Black"/>
                <a:sym typeface="Montserrat Black"/>
              </a:rPr>
              <a:t>in the Youghiogheny Loyalhanna Conemaugh River Basins</a:t>
            </a:r>
            <a:endParaRPr sz="1600">
              <a:solidFill>
                <a:schemeClr val="lt1"/>
              </a:solidFill>
              <a:latin typeface="Montserrat ExtraBold"/>
              <a:ea typeface="Montserrat ExtraBold"/>
              <a:cs typeface="Montserrat ExtraBold"/>
              <a:sym typeface="Montserrat ExtraBold"/>
            </a:endParaRPr>
          </a:p>
          <a:p>
            <a:pPr marL="0" lvl="0" indent="0" algn="l" rtl="0">
              <a:spcBef>
                <a:spcPts val="0"/>
              </a:spcBef>
              <a:spcAft>
                <a:spcPts val="0"/>
              </a:spcAft>
              <a:buNone/>
            </a:pPr>
            <a:endParaRPr sz="900">
              <a:latin typeface="Montserrat Medium"/>
              <a:ea typeface="Montserrat Medium"/>
              <a:cs typeface="Montserrat Medium"/>
              <a:sym typeface="Montserrat Medium"/>
            </a:endParaRPr>
          </a:p>
          <a:p>
            <a:pPr marL="0" lvl="0" indent="0" algn="l" rtl="0">
              <a:spcBef>
                <a:spcPts val="0"/>
              </a:spcBef>
              <a:spcAft>
                <a:spcPts val="0"/>
              </a:spcAft>
              <a:buNone/>
            </a:pPr>
            <a:r>
              <a:rPr lang="en" sz="1500">
                <a:solidFill>
                  <a:schemeClr val="lt1"/>
                </a:solidFill>
                <a:latin typeface="Montserrat SemiBold"/>
                <a:ea typeface="Montserrat SemiBold"/>
                <a:cs typeface="Montserrat SemiBold"/>
                <a:sym typeface="Montserrat SemiBold"/>
              </a:rPr>
              <a:t>Increased buffers can generate a net benefit of $2.9 million annually</a:t>
            </a:r>
            <a:endParaRPr sz="1500">
              <a:solidFill>
                <a:schemeClr val="lt1"/>
              </a:solidFill>
              <a:latin typeface="Montserrat SemiBold"/>
              <a:ea typeface="Montserrat SemiBold"/>
              <a:cs typeface="Montserrat SemiBold"/>
              <a:sym typeface="Montserrat SemiBold"/>
            </a:endParaRPr>
          </a:p>
        </p:txBody>
      </p:sp>
      <p:sp>
        <p:nvSpPr>
          <p:cNvPr id="96" name="Google Shape;96;p15"/>
          <p:cNvSpPr/>
          <p:nvPr/>
        </p:nvSpPr>
        <p:spPr>
          <a:xfrm>
            <a:off x="3719250" y="1371375"/>
            <a:ext cx="3693600" cy="4322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txBox="1"/>
          <p:nvPr/>
        </p:nvSpPr>
        <p:spPr>
          <a:xfrm>
            <a:off x="688650" y="1940725"/>
            <a:ext cx="319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8" name="Google Shape;98;p15"/>
          <p:cNvSpPr txBox="1"/>
          <p:nvPr/>
        </p:nvSpPr>
        <p:spPr>
          <a:xfrm>
            <a:off x="3967200" y="1540625"/>
            <a:ext cx="3197700" cy="385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900"/>
              </a:spcAft>
              <a:buNone/>
            </a:pPr>
            <a:r>
              <a:rPr lang="en" sz="1100">
                <a:solidFill>
                  <a:schemeClr val="dk1"/>
                </a:solidFill>
              </a:rPr>
              <a:t>Stormwater runoff, especially from impervious surfaces, is a major challenge in maintaining high-quality streams and waterways. Soil and sediment, along with agricultural chemicals and waste, flow uncontrolled during periods of wet weather, upsetting the natural balance of a watershed ecosystem and degrading the quality of the stream. Natural buffers reduce sedimentation and improve water clarity which can have a positive benefit on aesthetics, recreation, and the overall quality of a waterway. Vegetation along a stream holds the soil in place and reduces the amount of sediment entering a stream as well as the property lost due to erosion. Stormwater management practices are helping property owners address streambank erosion and its associated siltation impacts, particularly on largely uncultivated agricultural lands.</a:t>
            </a:r>
            <a:endParaRPr sz="1100">
              <a:solidFill>
                <a:schemeClr val="dk1"/>
              </a:solidFill>
            </a:endParaRPr>
          </a:p>
        </p:txBody>
      </p:sp>
      <p:sp>
        <p:nvSpPr>
          <p:cNvPr id="99" name="Google Shape;99;p15"/>
          <p:cNvSpPr/>
          <p:nvPr/>
        </p:nvSpPr>
        <p:spPr>
          <a:xfrm>
            <a:off x="359550" y="7897375"/>
            <a:ext cx="7053300" cy="1278709"/>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txBox="1"/>
          <p:nvPr/>
        </p:nvSpPr>
        <p:spPr>
          <a:xfrm>
            <a:off x="1364250" y="5942400"/>
            <a:ext cx="605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More than </a:t>
            </a:r>
            <a:r>
              <a:rPr lang="en" sz="1200" b="1"/>
              <a:t>650 miles</a:t>
            </a:r>
            <a:r>
              <a:rPr lang="en" sz="1200"/>
              <a:t> of streams in the Laurel Highlands region </a:t>
            </a:r>
            <a:r>
              <a:rPr lang="en" sz="1200" b="1"/>
              <a:t>are impaired by excessive siltation</a:t>
            </a:r>
            <a:r>
              <a:rPr lang="en" sz="1200"/>
              <a:t>, the suspension of dirt in water.</a:t>
            </a:r>
            <a:endParaRPr sz="1200"/>
          </a:p>
        </p:txBody>
      </p:sp>
      <p:sp>
        <p:nvSpPr>
          <p:cNvPr id="101" name="Google Shape;101;p15"/>
          <p:cNvSpPr txBox="1"/>
          <p:nvPr/>
        </p:nvSpPr>
        <p:spPr>
          <a:xfrm>
            <a:off x="1364250" y="6578976"/>
            <a:ext cx="5987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Agriculture runoff impares </a:t>
            </a:r>
            <a:r>
              <a:rPr lang="en" sz="1200" b="1"/>
              <a:t>242 miles</a:t>
            </a:r>
            <a:r>
              <a:rPr lang="en" sz="1200"/>
              <a:t> of streams in the study region. Crop- and grazing- related agriculture impares an </a:t>
            </a:r>
            <a:r>
              <a:rPr lang="en" sz="1200" b="1"/>
              <a:t>additional 126 miles</a:t>
            </a:r>
            <a:r>
              <a:rPr lang="en" sz="1200"/>
              <a:t>. </a:t>
            </a:r>
            <a:endParaRPr sz="1200">
              <a:solidFill>
                <a:schemeClr val="dk1"/>
              </a:solidFill>
            </a:endParaRPr>
          </a:p>
          <a:p>
            <a:pPr marL="0" lvl="0" indent="0" algn="l" rtl="0">
              <a:spcBef>
                <a:spcPts val="0"/>
              </a:spcBef>
              <a:spcAft>
                <a:spcPts val="0"/>
              </a:spcAft>
              <a:buNone/>
            </a:pPr>
            <a:r>
              <a:rPr lang="en"/>
              <a:t> </a:t>
            </a:r>
            <a:endParaRPr/>
          </a:p>
        </p:txBody>
      </p:sp>
      <p:sp>
        <p:nvSpPr>
          <p:cNvPr id="102" name="Google Shape;102;p15"/>
          <p:cNvSpPr txBox="1"/>
          <p:nvPr/>
        </p:nvSpPr>
        <p:spPr>
          <a:xfrm>
            <a:off x="1364250" y="7090888"/>
            <a:ext cx="5987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t>Converting 1,463 agricultural acres</a:t>
            </a:r>
            <a:r>
              <a:rPr lang="en" sz="1200"/>
              <a:t> to natural riparian buffers around impared streams could enhance the home value of 1,175 homes equating to a collective </a:t>
            </a:r>
            <a:r>
              <a:rPr lang="en" sz="1200" b="1"/>
              <a:t>$4.65 million increase</a:t>
            </a:r>
            <a:endParaRPr sz="1200" b="1"/>
          </a:p>
        </p:txBody>
      </p:sp>
      <p:sp>
        <p:nvSpPr>
          <p:cNvPr id="103" name="Google Shape;103;p15"/>
          <p:cNvSpPr txBox="1"/>
          <p:nvPr/>
        </p:nvSpPr>
        <p:spPr>
          <a:xfrm>
            <a:off x="563425" y="7914225"/>
            <a:ext cx="705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accent5"/>
                </a:solidFill>
                <a:latin typeface="Montserrat ExtraBold"/>
                <a:ea typeface="Montserrat ExtraBold"/>
                <a:cs typeface="Montserrat ExtraBold"/>
                <a:sym typeface="Montserrat ExtraBold"/>
              </a:rPr>
              <a:t>Potential Actions</a:t>
            </a:r>
            <a:r>
              <a:rPr lang="en" sz="1500">
                <a:solidFill>
                  <a:schemeClr val="accent5"/>
                </a:solidFill>
                <a:latin typeface="Montserrat ExtraBold"/>
                <a:ea typeface="Montserrat ExtraBold"/>
                <a:cs typeface="Montserrat ExtraBold"/>
                <a:sym typeface="Montserrat ExtraBold"/>
              </a:rPr>
              <a:t>:</a:t>
            </a:r>
            <a:endParaRPr sz="200">
              <a:solidFill>
                <a:schemeClr val="accent5"/>
              </a:solidFill>
              <a:latin typeface="Montserrat Medium"/>
              <a:ea typeface="Montserrat Medium"/>
              <a:cs typeface="Montserrat Medium"/>
              <a:sym typeface="Montserrat Medium"/>
            </a:endParaRPr>
          </a:p>
        </p:txBody>
      </p:sp>
      <p:pic>
        <p:nvPicPr>
          <p:cNvPr id="104" name="Google Shape;104;p15"/>
          <p:cNvPicPr preferRelativeResize="0"/>
          <p:nvPr/>
        </p:nvPicPr>
        <p:blipFill>
          <a:blip r:embed="rId3">
            <a:alphaModFix/>
          </a:blip>
          <a:stretch>
            <a:fillRect/>
          </a:stretch>
        </p:blipFill>
        <p:spPr>
          <a:xfrm>
            <a:off x="639633" y="6677970"/>
            <a:ext cx="583144" cy="318449"/>
          </a:xfrm>
          <a:prstGeom prst="rect">
            <a:avLst/>
          </a:prstGeom>
          <a:noFill/>
          <a:ln>
            <a:noFill/>
          </a:ln>
        </p:spPr>
      </p:pic>
      <p:pic>
        <p:nvPicPr>
          <p:cNvPr id="105" name="Google Shape;105;p15"/>
          <p:cNvPicPr preferRelativeResize="0"/>
          <p:nvPr/>
        </p:nvPicPr>
        <p:blipFill>
          <a:blip r:embed="rId3">
            <a:alphaModFix/>
          </a:blip>
          <a:stretch>
            <a:fillRect/>
          </a:stretch>
        </p:blipFill>
        <p:spPr>
          <a:xfrm>
            <a:off x="639633" y="7257245"/>
            <a:ext cx="583144" cy="318449"/>
          </a:xfrm>
          <a:prstGeom prst="rect">
            <a:avLst/>
          </a:prstGeom>
          <a:noFill/>
          <a:ln>
            <a:noFill/>
          </a:ln>
        </p:spPr>
      </p:pic>
      <p:sp>
        <p:nvSpPr>
          <p:cNvPr id="106" name="Google Shape;106;p15"/>
          <p:cNvSpPr txBox="1"/>
          <p:nvPr/>
        </p:nvSpPr>
        <p:spPr>
          <a:xfrm>
            <a:off x="556900" y="8201224"/>
            <a:ext cx="6343800" cy="11082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Char char="●"/>
            </a:pPr>
            <a:r>
              <a:rPr lang="en" sz="1200" dirty="0"/>
              <a:t>State-wide, regional, and local programs incorporate ecosystem service benefits into considerations of compensation levels for conserved riparian acres.</a:t>
            </a:r>
            <a:endParaRPr sz="1200" dirty="0"/>
          </a:p>
          <a:p>
            <a:pPr marL="457200" lvl="0" indent="-304800" algn="l" rtl="0">
              <a:spcBef>
                <a:spcPts val="0"/>
              </a:spcBef>
              <a:spcAft>
                <a:spcPts val="0"/>
              </a:spcAft>
              <a:buSzPts val="1200"/>
              <a:buChar char="●"/>
            </a:pPr>
            <a:r>
              <a:rPr lang="en" sz="1200" dirty="0"/>
              <a:t>Explore compensation schemes between downstream municipalities and upstream landowners.</a:t>
            </a:r>
            <a:endParaRPr sz="1200" dirty="0"/>
          </a:p>
          <a:p>
            <a:pPr marL="0" lvl="0" indent="0" algn="l" rtl="0">
              <a:spcBef>
                <a:spcPts val="0"/>
              </a:spcBef>
              <a:spcAft>
                <a:spcPts val="0"/>
              </a:spcAft>
              <a:buNone/>
            </a:pPr>
            <a:endParaRPr sz="1200" dirty="0"/>
          </a:p>
        </p:txBody>
      </p:sp>
      <p:pic>
        <p:nvPicPr>
          <p:cNvPr id="107" name="Google Shape;107;p15"/>
          <p:cNvPicPr preferRelativeResize="0"/>
          <p:nvPr/>
        </p:nvPicPr>
        <p:blipFill>
          <a:blip r:embed="rId3">
            <a:alphaModFix/>
          </a:blip>
          <a:stretch>
            <a:fillRect/>
          </a:stretch>
        </p:blipFill>
        <p:spPr>
          <a:xfrm>
            <a:off x="639633" y="6022507"/>
            <a:ext cx="583144" cy="318449"/>
          </a:xfrm>
          <a:prstGeom prst="rect">
            <a:avLst/>
          </a:prstGeom>
          <a:noFill/>
          <a:ln>
            <a:noFill/>
          </a:ln>
        </p:spPr>
      </p:pic>
      <p:sp>
        <p:nvSpPr>
          <p:cNvPr id="108" name="Google Shape;108;p15"/>
          <p:cNvSpPr txBox="1"/>
          <p:nvPr/>
        </p:nvSpPr>
        <p:spPr>
          <a:xfrm>
            <a:off x="427575" y="9247106"/>
            <a:ext cx="6924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accent5"/>
                </a:solidFill>
              </a:rPr>
              <a:t>Credit: </a:t>
            </a:r>
            <a:r>
              <a:rPr lang="en" sz="1100" i="1">
                <a:solidFill>
                  <a:schemeClr val="accent5"/>
                </a:solidFill>
              </a:rPr>
              <a:t>Valuing Clean Water: Ecosystem Service Values in the Loyalhanna-Conemaugh and Youghiogheny River Watersheds of the Laurel Highlands Region</a:t>
            </a:r>
            <a:endParaRPr sz="1100" i="1">
              <a:solidFill>
                <a:schemeClr val="accent5"/>
              </a:solidFill>
            </a:endParaRPr>
          </a:p>
          <a:p>
            <a:pPr marL="0" lvl="0" indent="0" algn="l" rtl="0">
              <a:spcBef>
                <a:spcPts val="0"/>
              </a:spcBef>
              <a:spcAft>
                <a:spcPts val="0"/>
              </a:spcAft>
              <a:buClr>
                <a:schemeClr val="dk1"/>
              </a:buClr>
              <a:buSzPts val="1100"/>
              <a:buFont typeface="Arial"/>
              <a:buNone/>
            </a:pPr>
            <a:r>
              <a:rPr lang="en" sz="1100">
                <a:solidFill>
                  <a:schemeClr val="accent5"/>
                </a:solidFill>
              </a:rPr>
              <a:t>Laurel Highlands Conservation Landscape</a:t>
            </a:r>
            <a:endParaRPr sz="1100" i="1">
              <a:solidFill>
                <a:schemeClr val="accent5"/>
              </a:solidFill>
            </a:endParaRPr>
          </a:p>
        </p:txBody>
      </p:sp>
      <p:pic>
        <p:nvPicPr>
          <p:cNvPr id="109" name="Google Shape;109;p15"/>
          <p:cNvPicPr preferRelativeResize="0"/>
          <p:nvPr/>
        </p:nvPicPr>
        <p:blipFill>
          <a:blip r:embed="rId4">
            <a:alphaModFix/>
          </a:blip>
          <a:stretch>
            <a:fillRect/>
          </a:stretch>
        </p:blipFill>
        <p:spPr>
          <a:xfrm>
            <a:off x="150225" y="1989763"/>
            <a:ext cx="3481047" cy="1013550"/>
          </a:xfrm>
          <a:prstGeom prst="rect">
            <a:avLst/>
          </a:prstGeom>
          <a:noFill/>
          <a:ln>
            <a:noFill/>
          </a:ln>
        </p:spPr>
      </p:pic>
      <p:pic>
        <p:nvPicPr>
          <p:cNvPr id="110" name="Google Shape;110;p15"/>
          <p:cNvPicPr preferRelativeResize="0"/>
          <p:nvPr/>
        </p:nvPicPr>
        <p:blipFill>
          <a:blip r:embed="rId5">
            <a:alphaModFix/>
          </a:blip>
          <a:stretch>
            <a:fillRect/>
          </a:stretch>
        </p:blipFill>
        <p:spPr>
          <a:xfrm>
            <a:off x="150225" y="3003301"/>
            <a:ext cx="3481050" cy="803776"/>
          </a:xfrm>
          <a:prstGeom prst="rect">
            <a:avLst/>
          </a:prstGeom>
          <a:noFill/>
          <a:ln>
            <a:noFill/>
          </a:ln>
        </p:spPr>
      </p:pic>
      <p:sp>
        <p:nvSpPr>
          <p:cNvPr id="111" name="Google Shape;111;p15"/>
          <p:cNvSpPr txBox="1"/>
          <p:nvPr/>
        </p:nvSpPr>
        <p:spPr>
          <a:xfrm>
            <a:off x="171450" y="1462825"/>
            <a:ext cx="3438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Table 1. Annual and One-Time Benefits &amp; Costs of Establishing Forested Riparian Buffer in Siltation-Damaged Streams</a:t>
            </a:r>
            <a:endParaRPr sz="800"/>
          </a:p>
        </p:txBody>
      </p:sp>
      <p:pic>
        <p:nvPicPr>
          <p:cNvPr id="112" name="Google Shape;112;p15"/>
          <p:cNvPicPr preferRelativeResize="0"/>
          <p:nvPr/>
        </p:nvPicPr>
        <p:blipFill>
          <a:blip r:embed="rId6">
            <a:alphaModFix/>
          </a:blip>
          <a:stretch>
            <a:fillRect/>
          </a:stretch>
        </p:blipFill>
        <p:spPr>
          <a:xfrm>
            <a:off x="563425" y="3866851"/>
            <a:ext cx="2471478" cy="18650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p:nvPr/>
        </p:nvSpPr>
        <p:spPr>
          <a:xfrm>
            <a:off x="0" y="-28000"/>
            <a:ext cx="7772400" cy="1210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txBox="1"/>
          <p:nvPr/>
        </p:nvSpPr>
        <p:spPr>
          <a:xfrm>
            <a:off x="362925" y="56800"/>
            <a:ext cx="7053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Montserrat ExtraBold"/>
                <a:ea typeface="Montserrat ExtraBold"/>
                <a:cs typeface="Montserrat ExtraBold"/>
                <a:sym typeface="Montserrat ExtraBold"/>
              </a:rPr>
              <a:t>On-lot Sewage Issues in </a:t>
            </a:r>
            <a:r>
              <a:rPr lang="en" sz="1800">
                <a:solidFill>
                  <a:schemeClr val="lt1"/>
                </a:solidFill>
                <a:latin typeface="Montserrat Black"/>
                <a:ea typeface="Montserrat Black"/>
                <a:cs typeface="Montserrat Black"/>
                <a:sym typeface="Montserrat Black"/>
              </a:rPr>
              <a:t>the Youghiogheny Loyalhanna Conemaugh River Basins</a:t>
            </a:r>
            <a:endParaRPr sz="1800">
              <a:solidFill>
                <a:schemeClr val="lt1"/>
              </a:solidFill>
              <a:latin typeface="Montserrat Black"/>
              <a:ea typeface="Montserrat Black"/>
              <a:cs typeface="Montserrat Black"/>
              <a:sym typeface="Montserrat Black"/>
            </a:endParaRPr>
          </a:p>
          <a:p>
            <a:pPr marL="0" lvl="0" indent="0" algn="l" rtl="0">
              <a:spcBef>
                <a:spcPts val="0"/>
              </a:spcBef>
              <a:spcAft>
                <a:spcPts val="0"/>
              </a:spcAft>
              <a:buNone/>
            </a:pPr>
            <a:endParaRPr sz="1000">
              <a:solidFill>
                <a:schemeClr val="lt1"/>
              </a:solidFill>
              <a:latin typeface="Montserrat Black"/>
              <a:ea typeface="Montserrat Black"/>
              <a:cs typeface="Montserrat Black"/>
              <a:sym typeface="Montserrat Black"/>
            </a:endParaRPr>
          </a:p>
          <a:p>
            <a:pPr marL="0" lvl="0" indent="0" algn="l" rtl="0">
              <a:spcBef>
                <a:spcPts val="0"/>
              </a:spcBef>
              <a:spcAft>
                <a:spcPts val="0"/>
              </a:spcAft>
              <a:buNone/>
            </a:pPr>
            <a:r>
              <a:rPr lang="en">
                <a:solidFill>
                  <a:schemeClr val="lt1"/>
                </a:solidFill>
                <a:latin typeface="Montserrat SemiBold"/>
                <a:ea typeface="Montserrat SemiBold"/>
                <a:cs typeface="Montserrat SemiBold"/>
                <a:sym typeface="Montserrat SemiBold"/>
              </a:rPr>
              <a:t>Raw Sewage is a Health &amp; Water Quality Concern throughout PA</a:t>
            </a:r>
            <a:endParaRPr>
              <a:solidFill>
                <a:schemeClr val="lt1"/>
              </a:solidFill>
              <a:latin typeface="Montserrat SemiBold"/>
              <a:ea typeface="Montserrat SemiBold"/>
              <a:cs typeface="Montserrat SemiBold"/>
              <a:sym typeface="Montserrat SemiBold"/>
            </a:endParaRPr>
          </a:p>
        </p:txBody>
      </p:sp>
      <p:sp>
        <p:nvSpPr>
          <p:cNvPr id="119" name="Google Shape;119;p16"/>
          <p:cNvSpPr/>
          <p:nvPr/>
        </p:nvSpPr>
        <p:spPr>
          <a:xfrm>
            <a:off x="3719250" y="1371375"/>
            <a:ext cx="3693600" cy="4322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6"/>
          <p:cNvSpPr txBox="1"/>
          <p:nvPr/>
        </p:nvSpPr>
        <p:spPr>
          <a:xfrm>
            <a:off x="152400" y="5119938"/>
            <a:ext cx="34452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t>Figure 1. </a:t>
            </a:r>
            <a:r>
              <a:rPr lang="en" sz="1100"/>
              <a:t>Act 537 Official Plan Status Map </a:t>
            </a:r>
            <a:endParaRPr sz="1100"/>
          </a:p>
          <a:p>
            <a:pPr marL="0" lvl="0" indent="0" algn="ctr" rtl="0">
              <a:spcBef>
                <a:spcPts val="0"/>
              </a:spcBef>
              <a:spcAft>
                <a:spcPts val="0"/>
              </a:spcAft>
              <a:buNone/>
            </a:pPr>
            <a:r>
              <a:rPr lang="en" sz="900" i="1"/>
              <a:t>Source: Department of Environmental Protection, 2015</a:t>
            </a:r>
            <a:endParaRPr sz="900" i="1"/>
          </a:p>
        </p:txBody>
      </p:sp>
      <p:sp>
        <p:nvSpPr>
          <p:cNvPr id="121" name="Google Shape;121;p16"/>
          <p:cNvSpPr txBox="1"/>
          <p:nvPr/>
        </p:nvSpPr>
        <p:spPr>
          <a:xfrm>
            <a:off x="3967200" y="1408425"/>
            <a:ext cx="31977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rPr>
              <a:t>In Fayette, Indiana, Somerset, and Westmoreland counties, 103 authorities serve an estimated 23,500 people. These authorities can handle drinking water, sewage, or both. Another 124,000 homes rely on on-lot septic systems – some of which are failing. Failing septic systems and outdated public water treatment plans contribute to water pollution which can cause public health risks, degradation of the environment, reduced property values, contaminated drinking water supplies, and streams to become unsafe for water-based recreation. Increased investment for water quality improvements could alleviate these issues by allowing collaboration and partnerships between the authorities, government agencies, and other stakeholders to create an updated sewage plan to provide solutions for existing and future sewage disposal problems and needs.</a:t>
            </a:r>
            <a:endParaRPr sz="1000">
              <a:solidFill>
                <a:schemeClr val="dk1"/>
              </a:solidFill>
            </a:endParaRPr>
          </a:p>
        </p:txBody>
      </p:sp>
      <p:sp>
        <p:nvSpPr>
          <p:cNvPr id="122" name="Google Shape;122;p16"/>
          <p:cNvSpPr/>
          <p:nvPr/>
        </p:nvSpPr>
        <p:spPr>
          <a:xfrm>
            <a:off x="359550" y="7821175"/>
            <a:ext cx="7053300" cy="1431900"/>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6"/>
          <p:cNvSpPr txBox="1"/>
          <p:nvPr/>
        </p:nvSpPr>
        <p:spPr>
          <a:xfrm>
            <a:off x="1343025" y="5882650"/>
            <a:ext cx="598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On-lot sewage currently </a:t>
            </a:r>
            <a:r>
              <a:rPr lang="en" sz="1200" b="1"/>
              <a:t>impairs 40 miles of streams</a:t>
            </a:r>
            <a:r>
              <a:rPr lang="en" sz="1200"/>
              <a:t> in the study region.</a:t>
            </a:r>
            <a:endParaRPr sz="1200">
              <a:highlight>
                <a:srgbClr val="FFFF00"/>
              </a:highlight>
            </a:endParaRPr>
          </a:p>
        </p:txBody>
      </p:sp>
      <p:sp>
        <p:nvSpPr>
          <p:cNvPr id="124" name="Google Shape;124;p16"/>
          <p:cNvSpPr txBox="1"/>
          <p:nvPr/>
        </p:nvSpPr>
        <p:spPr>
          <a:xfrm>
            <a:off x="1300350" y="6449825"/>
            <a:ext cx="5987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In Penns</a:t>
            </a:r>
            <a:r>
              <a:rPr lang="en" sz="1200">
                <a:solidFill>
                  <a:schemeClr val="dk1"/>
                </a:solidFill>
              </a:rPr>
              <a:t>ylvania, about </a:t>
            </a:r>
            <a:r>
              <a:rPr lang="en" sz="1200" b="1">
                <a:solidFill>
                  <a:schemeClr val="dk1"/>
                </a:solidFill>
              </a:rPr>
              <a:t>one in five residential sewage systems are failing</a:t>
            </a:r>
            <a:r>
              <a:rPr lang="en" sz="1200">
                <a:solidFill>
                  <a:schemeClr val="dk1"/>
                </a:solidFill>
              </a:rPr>
              <a:t>. These rates are higher in rural communities.</a:t>
            </a:r>
            <a:r>
              <a:rPr lang="en"/>
              <a:t> </a:t>
            </a:r>
            <a:endParaRPr sz="1200"/>
          </a:p>
        </p:txBody>
      </p:sp>
      <p:sp>
        <p:nvSpPr>
          <p:cNvPr id="125" name="Google Shape;125;p16"/>
          <p:cNvSpPr txBox="1"/>
          <p:nvPr/>
        </p:nvSpPr>
        <p:spPr>
          <a:xfrm>
            <a:off x="1300350" y="7081500"/>
            <a:ext cx="6179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rPr>
              <a:t>Act 537 requires all municipalities to develop and implement sewage facilities plans, but </a:t>
            </a:r>
            <a:r>
              <a:rPr lang="en" sz="1200" b="1">
                <a:solidFill>
                  <a:schemeClr val="dk1"/>
                </a:solidFill>
              </a:rPr>
              <a:t>47% of municipalities</a:t>
            </a:r>
            <a:r>
              <a:rPr lang="en" sz="1200">
                <a:solidFill>
                  <a:schemeClr val="dk1"/>
                </a:solidFill>
              </a:rPr>
              <a:t> in the state have a plan that is more than </a:t>
            </a:r>
            <a:r>
              <a:rPr lang="en" sz="1200" b="1">
                <a:solidFill>
                  <a:schemeClr val="dk1"/>
                </a:solidFill>
              </a:rPr>
              <a:t>20 years old</a:t>
            </a:r>
            <a:r>
              <a:rPr lang="en" sz="1200">
                <a:solidFill>
                  <a:schemeClr val="dk1"/>
                </a:solidFill>
              </a:rPr>
              <a:t>. </a:t>
            </a:r>
            <a:endParaRPr sz="1200"/>
          </a:p>
        </p:txBody>
      </p:sp>
      <p:sp>
        <p:nvSpPr>
          <p:cNvPr id="126" name="Google Shape;126;p16"/>
          <p:cNvSpPr txBox="1"/>
          <p:nvPr/>
        </p:nvSpPr>
        <p:spPr>
          <a:xfrm>
            <a:off x="563425" y="7914225"/>
            <a:ext cx="705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accent5"/>
                </a:solidFill>
                <a:latin typeface="Montserrat ExtraBold"/>
                <a:ea typeface="Montserrat ExtraBold"/>
                <a:cs typeface="Montserrat ExtraBold"/>
                <a:sym typeface="Montserrat ExtraBold"/>
              </a:rPr>
              <a:t>Potential Actions:</a:t>
            </a:r>
            <a:endParaRPr sz="300">
              <a:solidFill>
                <a:schemeClr val="accent5"/>
              </a:solidFill>
              <a:latin typeface="Montserrat Medium"/>
              <a:ea typeface="Montserrat Medium"/>
              <a:cs typeface="Montserrat Medium"/>
              <a:sym typeface="Montserrat Medium"/>
            </a:endParaRPr>
          </a:p>
        </p:txBody>
      </p:sp>
      <p:pic>
        <p:nvPicPr>
          <p:cNvPr id="127" name="Google Shape;127;p16"/>
          <p:cNvPicPr preferRelativeResize="0"/>
          <p:nvPr/>
        </p:nvPicPr>
        <p:blipFill>
          <a:blip r:embed="rId3">
            <a:alphaModFix/>
          </a:blip>
          <a:stretch>
            <a:fillRect/>
          </a:stretch>
        </p:blipFill>
        <p:spPr>
          <a:xfrm>
            <a:off x="639633" y="6601770"/>
            <a:ext cx="583144" cy="318449"/>
          </a:xfrm>
          <a:prstGeom prst="rect">
            <a:avLst/>
          </a:prstGeom>
          <a:noFill/>
          <a:ln>
            <a:noFill/>
          </a:ln>
        </p:spPr>
      </p:pic>
      <p:pic>
        <p:nvPicPr>
          <p:cNvPr id="128" name="Google Shape;128;p16"/>
          <p:cNvPicPr preferRelativeResize="0"/>
          <p:nvPr/>
        </p:nvPicPr>
        <p:blipFill>
          <a:blip r:embed="rId3">
            <a:alphaModFix/>
          </a:blip>
          <a:stretch>
            <a:fillRect/>
          </a:stretch>
        </p:blipFill>
        <p:spPr>
          <a:xfrm>
            <a:off x="639633" y="7181045"/>
            <a:ext cx="583144" cy="318449"/>
          </a:xfrm>
          <a:prstGeom prst="rect">
            <a:avLst/>
          </a:prstGeom>
          <a:noFill/>
          <a:ln>
            <a:noFill/>
          </a:ln>
        </p:spPr>
      </p:pic>
      <p:sp>
        <p:nvSpPr>
          <p:cNvPr id="129" name="Google Shape;129;p16"/>
          <p:cNvSpPr txBox="1"/>
          <p:nvPr/>
        </p:nvSpPr>
        <p:spPr>
          <a:xfrm>
            <a:off x="556900" y="8173150"/>
            <a:ext cx="6343800" cy="11082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Char char="●"/>
            </a:pPr>
            <a:r>
              <a:rPr lang="en" sz="1200"/>
              <a:t>Encourage updated sewage plans that were required under the 1965 Sewage Facilities Act (Act 537).</a:t>
            </a:r>
            <a:endParaRPr sz="1200"/>
          </a:p>
          <a:p>
            <a:pPr marL="457200" lvl="0" indent="-304800" algn="l" rtl="0">
              <a:spcBef>
                <a:spcPts val="0"/>
              </a:spcBef>
              <a:spcAft>
                <a:spcPts val="0"/>
              </a:spcAft>
              <a:buSzPts val="1200"/>
              <a:buChar char="●"/>
            </a:pPr>
            <a:r>
              <a:rPr lang="en" sz="1200"/>
              <a:t>When looking at failing systems near degraded streams, consider conducting a cost/benefit analysis to either switch to public systems or repair the on-lot system.</a:t>
            </a:r>
            <a:endParaRPr sz="1200"/>
          </a:p>
          <a:p>
            <a:pPr marL="0" lvl="0" indent="0" algn="l" rtl="0">
              <a:spcBef>
                <a:spcPts val="0"/>
              </a:spcBef>
              <a:spcAft>
                <a:spcPts val="0"/>
              </a:spcAft>
              <a:buNone/>
            </a:pPr>
            <a:endParaRPr sz="1200"/>
          </a:p>
        </p:txBody>
      </p:sp>
      <p:pic>
        <p:nvPicPr>
          <p:cNvPr id="130" name="Google Shape;130;p16"/>
          <p:cNvPicPr preferRelativeResize="0"/>
          <p:nvPr/>
        </p:nvPicPr>
        <p:blipFill>
          <a:blip r:embed="rId3">
            <a:alphaModFix/>
          </a:blip>
          <a:stretch>
            <a:fillRect/>
          </a:stretch>
        </p:blipFill>
        <p:spPr>
          <a:xfrm>
            <a:off x="639633" y="6022507"/>
            <a:ext cx="583144" cy="318449"/>
          </a:xfrm>
          <a:prstGeom prst="rect">
            <a:avLst/>
          </a:prstGeom>
          <a:noFill/>
          <a:ln>
            <a:noFill/>
          </a:ln>
        </p:spPr>
      </p:pic>
      <p:sp>
        <p:nvSpPr>
          <p:cNvPr id="131" name="Google Shape;131;p16"/>
          <p:cNvSpPr txBox="1"/>
          <p:nvPr/>
        </p:nvSpPr>
        <p:spPr>
          <a:xfrm>
            <a:off x="427575" y="9283200"/>
            <a:ext cx="6924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accent5"/>
                </a:solidFill>
              </a:rPr>
              <a:t>Credit: </a:t>
            </a:r>
            <a:r>
              <a:rPr lang="en" sz="1100" i="1">
                <a:solidFill>
                  <a:schemeClr val="accent5"/>
                </a:solidFill>
              </a:rPr>
              <a:t>Valuing Clean Water: Ecosystem Service Values in the Loyalhanna-Conemaugh and Youghiogheny River Watersheds of the Laurel Highlands Region</a:t>
            </a:r>
            <a:endParaRPr sz="1100" i="1">
              <a:solidFill>
                <a:schemeClr val="accent5"/>
              </a:solidFill>
            </a:endParaRPr>
          </a:p>
          <a:p>
            <a:pPr marL="0" lvl="0" indent="0" algn="l" rtl="0">
              <a:spcBef>
                <a:spcPts val="0"/>
              </a:spcBef>
              <a:spcAft>
                <a:spcPts val="0"/>
              </a:spcAft>
              <a:buNone/>
            </a:pPr>
            <a:r>
              <a:rPr lang="en" sz="1100">
                <a:solidFill>
                  <a:schemeClr val="accent5"/>
                </a:solidFill>
              </a:rPr>
              <a:t>Laurel Highlands Conservation Landscape</a:t>
            </a:r>
            <a:endParaRPr sz="1100">
              <a:solidFill>
                <a:schemeClr val="accent5"/>
              </a:solidFill>
            </a:endParaRPr>
          </a:p>
        </p:txBody>
      </p:sp>
      <p:pic>
        <p:nvPicPr>
          <p:cNvPr id="132" name="Google Shape;132;p16"/>
          <p:cNvPicPr preferRelativeResize="0"/>
          <p:nvPr/>
        </p:nvPicPr>
        <p:blipFill>
          <a:blip r:embed="rId4">
            <a:alphaModFix/>
          </a:blip>
          <a:stretch>
            <a:fillRect/>
          </a:stretch>
        </p:blipFill>
        <p:spPr>
          <a:xfrm>
            <a:off x="152400" y="1433550"/>
            <a:ext cx="3248025" cy="1876425"/>
          </a:xfrm>
          <a:prstGeom prst="rect">
            <a:avLst/>
          </a:prstGeom>
          <a:noFill/>
          <a:ln>
            <a:noFill/>
          </a:ln>
        </p:spPr>
      </p:pic>
      <p:pic>
        <p:nvPicPr>
          <p:cNvPr id="133" name="Google Shape;133;p16"/>
          <p:cNvPicPr preferRelativeResize="0"/>
          <p:nvPr/>
        </p:nvPicPr>
        <p:blipFill>
          <a:blip r:embed="rId5">
            <a:alphaModFix/>
          </a:blip>
          <a:stretch>
            <a:fillRect/>
          </a:stretch>
        </p:blipFill>
        <p:spPr>
          <a:xfrm>
            <a:off x="313275" y="3561025"/>
            <a:ext cx="1925003" cy="13615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p:nvPr/>
        </p:nvSpPr>
        <p:spPr>
          <a:xfrm>
            <a:off x="0" y="-28000"/>
            <a:ext cx="7772400" cy="1210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txBox="1"/>
          <p:nvPr/>
        </p:nvSpPr>
        <p:spPr>
          <a:xfrm>
            <a:off x="362925" y="56800"/>
            <a:ext cx="7053300" cy="107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Montserrat ExtraBold"/>
                <a:ea typeface="Montserrat ExtraBold"/>
                <a:cs typeface="Montserrat ExtraBold"/>
                <a:sym typeface="Montserrat ExtraBold"/>
              </a:rPr>
              <a:t>Abandoned Mine Discharge-Impaired Streams in the </a:t>
            </a:r>
            <a:r>
              <a:rPr lang="en" sz="1800">
                <a:solidFill>
                  <a:schemeClr val="lt1"/>
                </a:solidFill>
                <a:latin typeface="Montserrat Black"/>
                <a:ea typeface="Montserrat Black"/>
                <a:cs typeface="Montserrat Black"/>
                <a:sym typeface="Montserrat Black"/>
              </a:rPr>
              <a:t>Youghiogheny Loyalhanna Conemaugh River Basins</a:t>
            </a:r>
            <a:endParaRPr sz="1800">
              <a:solidFill>
                <a:schemeClr val="lt1"/>
              </a:solidFill>
              <a:latin typeface="Montserrat ExtraBold"/>
              <a:ea typeface="Montserrat ExtraBold"/>
              <a:cs typeface="Montserrat ExtraBold"/>
              <a:sym typeface="Montserrat ExtraBold"/>
            </a:endParaRPr>
          </a:p>
          <a:p>
            <a:pPr marL="0" lvl="0" indent="0" algn="l" rtl="0">
              <a:spcBef>
                <a:spcPts val="0"/>
              </a:spcBef>
              <a:spcAft>
                <a:spcPts val="0"/>
              </a:spcAft>
              <a:buNone/>
            </a:pPr>
            <a:endParaRPr sz="800">
              <a:latin typeface="Montserrat Medium"/>
              <a:ea typeface="Montserrat Medium"/>
              <a:cs typeface="Montserrat Medium"/>
              <a:sym typeface="Montserrat Medium"/>
            </a:endParaRPr>
          </a:p>
          <a:p>
            <a:pPr marL="0" lvl="0" indent="0" algn="l" rtl="0">
              <a:spcBef>
                <a:spcPts val="0"/>
              </a:spcBef>
              <a:spcAft>
                <a:spcPts val="0"/>
              </a:spcAft>
              <a:buNone/>
            </a:pPr>
            <a:r>
              <a:rPr lang="en">
                <a:solidFill>
                  <a:schemeClr val="lt1"/>
                </a:solidFill>
                <a:latin typeface="Montserrat SemiBold"/>
                <a:ea typeface="Montserrat SemiBold"/>
                <a:cs typeface="Montserrat SemiBold"/>
                <a:sym typeface="Montserrat SemiBold"/>
              </a:rPr>
              <a:t>Heavy Metal Runoff Impacts Community Assets</a:t>
            </a:r>
            <a:endParaRPr>
              <a:solidFill>
                <a:schemeClr val="lt1"/>
              </a:solidFill>
              <a:latin typeface="Montserrat SemiBold"/>
              <a:ea typeface="Montserrat SemiBold"/>
              <a:cs typeface="Montserrat SemiBold"/>
              <a:sym typeface="Montserrat SemiBold"/>
            </a:endParaRPr>
          </a:p>
        </p:txBody>
      </p:sp>
      <p:sp>
        <p:nvSpPr>
          <p:cNvPr id="140" name="Google Shape;140;p17"/>
          <p:cNvSpPr/>
          <p:nvPr/>
        </p:nvSpPr>
        <p:spPr>
          <a:xfrm>
            <a:off x="3719250" y="1371375"/>
            <a:ext cx="3693600" cy="4322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txBox="1"/>
          <p:nvPr/>
        </p:nvSpPr>
        <p:spPr>
          <a:xfrm>
            <a:off x="688650" y="1940725"/>
            <a:ext cx="319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2" name="Google Shape;142;p17"/>
          <p:cNvSpPr txBox="1"/>
          <p:nvPr/>
        </p:nvSpPr>
        <p:spPr>
          <a:xfrm>
            <a:off x="3967200" y="1386850"/>
            <a:ext cx="3197700" cy="441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rPr>
              <a:t>Abandoned mine discharge (AMD) represents one of the largest environmental challenges facing Pennsylvania. Restoring water quality for AMD-impaired streams in the Laurel Highlands can provide economic value in the form of higher property values, new recreational angling opportunities, and lower water treatment costs. The ecosystem services associated with these economic benefits are aesthetic value, recreation, and water quality. In 1970, a collaborative AMD treatment program led by the PA DEP, conservation districts, and nonprofits was created and has had a significant impact on affected watersheds – resulting in the return of fish and wildlife to severely impared ecosystems. There are both active and passive water treatment systems, with the passive system being less costly. Annual costs for passive treatment systems are estimated at 4% of capital costs, but the return on investment is significant.</a:t>
            </a:r>
            <a:endParaRPr sz="1200">
              <a:solidFill>
                <a:schemeClr val="dk1"/>
              </a:solidFill>
            </a:endParaRPr>
          </a:p>
          <a:p>
            <a:pPr marL="0" lvl="0" indent="0" algn="l" rtl="0">
              <a:lnSpc>
                <a:spcPct val="115000"/>
              </a:lnSpc>
              <a:spcBef>
                <a:spcPts val="0"/>
              </a:spcBef>
              <a:spcAft>
                <a:spcPts val="900"/>
              </a:spcAft>
              <a:buNone/>
            </a:pPr>
            <a:endParaRPr sz="1100" b="1"/>
          </a:p>
        </p:txBody>
      </p:sp>
      <p:sp>
        <p:nvSpPr>
          <p:cNvPr id="143" name="Google Shape;143;p17"/>
          <p:cNvSpPr/>
          <p:nvPr/>
        </p:nvSpPr>
        <p:spPr>
          <a:xfrm>
            <a:off x="359550" y="8106800"/>
            <a:ext cx="7053300" cy="940750"/>
          </a:xfrm>
          <a:prstGeom prst="round2DiagRect">
            <a:avLst>
              <a:gd name="adj1" fmla="val 16667"/>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txBox="1"/>
          <p:nvPr/>
        </p:nvSpPr>
        <p:spPr>
          <a:xfrm>
            <a:off x="1364250" y="5898025"/>
            <a:ext cx="605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Approximately </a:t>
            </a:r>
            <a:r>
              <a:rPr lang="en" sz="1200" b="1"/>
              <a:t>900 miles</a:t>
            </a:r>
            <a:r>
              <a:rPr lang="en" sz="1200"/>
              <a:t> of streams in the study area remain impacted by runoff of heavy metals from abandoned coal mines.</a:t>
            </a:r>
            <a:endParaRPr sz="1200"/>
          </a:p>
        </p:txBody>
      </p:sp>
      <p:sp>
        <p:nvSpPr>
          <p:cNvPr id="145" name="Google Shape;145;p17"/>
          <p:cNvSpPr txBox="1"/>
          <p:nvPr/>
        </p:nvSpPr>
        <p:spPr>
          <a:xfrm>
            <a:off x="1364250" y="6595475"/>
            <a:ext cx="5987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Resident-supported willingness to pay AMD stream restoration could amount to an additional</a:t>
            </a:r>
            <a:r>
              <a:rPr lang="en" sz="1200" b="1">
                <a:solidFill>
                  <a:schemeClr val="dk1"/>
                </a:solidFill>
              </a:rPr>
              <a:t> $5.67 million </a:t>
            </a:r>
            <a:r>
              <a:rPr lang="en" sz="1200">
                <a:solidFill>
                  <a:schemeClr val="dk1"/>
                </a:solidFill>
              </a:rPr>
              <a:t>in ecosystem service value.</a:t>
            </a:r>
            <a:endParaRPr sz="1200">
              <a:solidFill>
                <a:schemeClr val="dk1"/>
              </a:solidFill>
            </a:endParaRPr>
          </a:p>
          <a:p>
            <a:pPr marL="0" lvl="0" indent="0" algn="l" rtl="0">
              <a:spcBef>
                <a:spcPts val="0"/>
              </a:spcBef>
              <a:spcAft>
                <a:spcPts val="0"/>
              </a:spcAft>
              <a:buNone/>
            </a:pPr>
            <a:r>
              <a:rPr lang="en"/>
              <a:t> </a:t>
            </a:r>
            <a:endParaRPr/>
          </a:p>
        </p:txBody>
      </p:sp>
      <p:sp>
        <p:nvSpPr>
          <p:cNvPr id="146" name="Google Shape;146;p17"/>
          <p:cNvSpPr txBox="1"/>
          <p:nvPr/>
        </p:nvSpPr>
        <p:spPr>
          <a:xfrm>
            <a:off x="1364250" y="7147112"/>
            <a:ext cx="6051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dirty="0">
                <a:solidFill>
                  <a:schemeClr val="dk1"/>
                </a:solidFill>
              </a:rPr>
              <a:t>AMD remediation measures could bring an additional $16.8 million in recreational fishing and raise property values by 5-13% for households within a quarter-mile of an impacted stream. This translates into a one-time economic benefit of $41,133 for each mile of restored stream.</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p:txBody>
      </p:sp>
      <p:sp>
        <p:nvSpPr>
          <p:cNvPr id="147" name="Google Shape;147;p17"/>
          <p:cNvSpPr txBox="1"/>
          <p:nvPr/>
        </p:nvSpPr>
        <p:spPr>
          <a:xfrm>
            <a:off x="563425" y="8178919"/>
            <a:ext cx="7053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chemeClr val="accent5"/>
                </a:solidFill>
                <a:latin typeface="Montserrat ExtraBold"/>
                <a:ea typeface="Montserrat ExtraBold"/>
                <a:cs typeface="Montserrat ExtraBold"/>
                <a:sym typeface="Montserrat ExtraBold"/>
              </a:rPr>
              <a:t>Potential Action:</a:t>
            </a:r>
            <a:endParaRPr sz="300" dirty="0">
              <a:solidFill>
                <a:schemeClr val="accent5"/>
              </a:solidFill>
              <a:latin typeface="Montserrat Medium"/>
              <a:ea typeface="Montserrat Medium"/>
              <a:cs typeface="Montserrat Medium"/>
              <a:sym typeface="Montserrat Medium"/>
            </a:endParaRPr>
          </a:p>
        </p:txBody>
      </p:sp>
      <p:pic>
        <p:nvPicPr>
          <p:cNvPr id="148" name="Google Shape;148;p17"/>
          <p:cNvPicPr preferRelativeResize="0"/>
          <p:nvPr/>
        </p:nvPicPr>
        <p:blipFill>
          <a:blip r:embed="rId3">
            <a:alphaModFix/>
          </a:blip>
          <a:stretch>
            <a:fillRect/>
          </a:stretch>
        </p:blipFill>
        <p:spPr>
          <a:xfrm>
            <a:off x="639633" y="6677970"/>
            <a:ext cx="583144" cy="318449"/>
          </a:xfrm>
          <a:prstGeom prst="rect">
            <a:avLst/>
          </a:prstGeom>
          <a:noFill/>
          <a:ln>
            <a:noFill/>
          </a:ln>
        </p:spPr>
      </p:pic>
      <p:pic>
        <p:nvPicPr>
          <p:cNvPr id="149" name="Google Shape;149;p17"/>
          <p:cNvPicPr preferRelativeResize="0"/>
          <p:nvPr/>
        </p:nvPicPr>
        <p:blipFill>
          <a:blip r:embed="rId3">
            <a:alphaModFix/>
          </a:blip>
          <a:stretch>
            <a:fillRect/>
          </a:stretch>
        </p:blipFill>
        <p:spPr>
          <a:xfrm>
            <a:off x="639633" y="7333445"/>
            <a:ext cx="583144" cy="318449"/>
          </a:xfrm>
          <a:prstGeom prst="rect">
            <a:avLst/>
          </a:prstGeom>
          <a:noFill/>
          <a:ln>
            <a:noFill/>
          </a:ln>
        </p:spPr>
      </p:pic>
      <p:sp>
        <p:nvSpPr>
          <p:cNvPr id="150" name="Google Shape;150;p17"/>
          <p:cNvSpPr txBox="1"/>
          <p:nvPr/>
        </p:nvSpPr>
        <p:spPr>
          <a:xfrm>
            <a:off x="563425" y="8507486"/>
            <a:ext cx="6343800" cy="5541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Char char="●"/>
            </a:pPr>
            <a:r>
              <a:rPr lang="en" sz="1200" dirty="0"/>
              <a:t>Incorporate the benefits of AMD remediation into funding decisions.</a:t>
            </a:r>
            <a:endParaRPr sz="1200" dirty="0"/>
          </a:p>
          <a:p>
            <a:pPr marL="0" lvl="0" indent="0" algn="l" rtl="0">
              <a:spcBef>
                <a:spcPts val="0"/>
              </a:spcBef>
              <a:spcAft>
                <a:spcPts val="0"/>
              </a:spcAft>
              <a:buNone/>
            </a:pPr>
            <a:endParaRPr sz="1200" dirty="0"/>
          </a:p>
        </p:txBody>
      </p:sp>
      <p:pic>
        <p:nvPicPr>
          <p:cNvPr id="151" name="Google Shape;151;p17"/>
          <p:cNvPicPr preferRelativeResize="0"/>
          <p:nvPr/>
        </p:nvPicPr>
        <p:blipFill>
          <a:blip r:embed="rId3">
            <a:alphaModFix/>
          </a:blip>
          <a:stretch>
            <a:fillRect/>
          </a:stretch>
        </p:blipFill>
        <p:spPr>
          <a:xfrm>
            <a:off x="639633" y="6022507"/>
            <a:ext cx="583144" cy="318449"/>
          </a:xfrm>
          <a:prstGeom prst="rect">
            <a:avLst/>
          </a:prstGeom>
          <a:noFill/>
          <a:ln>
            <a:noFill/>
          </a:ln>
        </p:spPr>
      </p:pic>
      <p:pic>
        <p:nvPicPr>
          <p:cNvPr id="152" name="Google Shape;152;p17"/>
          <p:cNvPicPr preferRelativeResize="0"/>
          <p:nvPr/>
        </p:nvPicPr>
        <p:blipFill>
          <a:blip r:embed="rId4">
            <a:alphaModFix/>
          </a:blip>
          <a:stretch>
            <a:fillRect/>
          </a:stretch>
        </p:blipFill>
        <p:spPr>
          <a:xfrm>
            <a:off x="161925" y="1371375"/>
            <a:ext cx="3414450" cy="3068521"/>
          </a:xfrm>
          <a:prstGeom prst="rect">
            <a:avLst/>
          </a:prstGeom>
          <a:noFill/>
          <a:ln>
            <a:noFill/>
          </a:ln>
        </p:spPr>
      </p:pic>
      <p:sp>
        <p:nvSpPr>
          <p:cNvPr id="153" name="Google Shape;153;p17"/>
          <p:cNvSpPr txBox="1"/>
          <p:nvPr/>
        </p:nvSpPr>
        <p:spPr>
          <a:xfrm>
            <a:off x="238125" y="4587250"/>
            <a:ext cx="32958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t>Figure 1. </a:t>
            </a:r>
            <a:r>
              <a:rPr lang="en" sz="1300"/>
              <a:t>AMD-Imparied Streams in the Laurel Highlands Watersheds</a:t>
            </a:r>
            <a:endParaRPr sz="1300"/>
          </a:p>
          <a:p>
            <a:pPr marL="0" lvl="0" indent="0" algn="l" rtl="0">
              <a:spcBef>
                <a:spcPts val="0"/>
              </a:spcBef>
              <a:spcAft>
                <a:spcPts val="0"/>
              </a:spcAft>
              <a:buNone/>
            </a:pPr>
            <a:r>
              <a:rPr lang="en" sz="800" i="1"/>
              <a:t>Source: The Pennsylvania Geospatial Data Clearinghouse, 2019</a:t>
            </a:r>
            <a:endParaRPr sz="800" i="1"/>
          </a:p>
        </p:txBody>
      </p:sp>
      <p:sp>
        <p:nvSpPr>
          <p:cNvPr id="154" name="Google Shape;154;p17"/>
          <p:cNvSpPr txBox="1"/>
          <p:nvPr/>
        </p:nvSpPr>
        <p:spPr>
          <a:xfrm>
            <a:off x="427575" y="9283200"/>
            <a:ext cx="6924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accent5"/>
                </a:solidFill>
              </a:rPr>
              <a:t>Credit: </a:t>
            </a:r>
            <a:r>
              <a:rPr lang="en" sz="1100" i="1">
                <a:solidFill>
                  <a:schemeClr val="accent5"/>
                </a:solidFill>
              </a:rPr>
              <a:t>Valuing Clean Water: Ecosystem Service Values in the Loyalhanna-Conemaugh and Youghiogheny River Watersheds of the Laurel Highlands Region</a:t>
            </a:r>
            <a:endParaRPr sz="1100" i="1">
              <a:solidFill>
                <a:schemeClr val="accent5"/>
              </a:solidFill>
            </a:endParaRPr>
          </a:p>
          <a:p>
            <a:pPr marL="0" lvl="0" indent="0" algn="l" rtl="0">
              <a:spcBef>
                <a:spcPts val="0"/>
              </a:spcBef>
              <a:spcAft>
                <a:spcPts val="0"/>
              </a:spcAft>
              <a:buClr>
                <a:schemeClr val="dk1"/>
              </a:buClr>
              <a:buSzPts val="1100"/>
              <a:buFont typeface="Arial"/>
              <a:buNone/>
            </a:pPr>
            <a:r>
              <a:rPr lang="en" sz="1100">
                <a:solidFill>
                  <a:schemeClr val="accent5"/>
                </a:solidFill>
              </a:rPr>
              <a:t>Laurel Highlands Conservation Landscape</a:t>
            </a:r>
            <a:endParaRPr sz="1100">
              <a:solidFill>
                <a:schemeClr val="accent5"/>
              </a:solidFill>
            </a:endParaRPr>
          </a:p>
          <a:p>
            <a:pPr marL="0" lvl="0" indent="0" algn="l" rtl="0">
              <a:spcBef>
                <a:spcPts val="0"/>
              </a:spcBef>
              <a:spcAft>
                <a:spcPts val="0"/>
              </a:spcAft>
              <a:buNone/>
            </a:pPr>
            <a:endParaRPr sz="1100" i="1">
              <a:solidFill>
                <a:schemeClr val="accent5"/>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1406</Words>
  <Application>Microsoft Macintosh PowerPoint</Application>
  <PresentationFormat>Custom</PresentationFormat>
  <Paragraphs>77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Montserrat ExtraBold</vt:lpstr>
      <vt:lpstr>Montserrat Medium</vt:lpstr>
      <vt:lpstr>Arial</vt:lpstr>
      <vt:lpstr>Montserrat SemiBold</vt:lpstr>
      <vt:lpstr>Montserrat Black</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Lily Jones</cp:lastModifiedBy>
  <cp:revision>1</cp:revision>
  <dcterms:modified xsi:type="dcterms:W3CDTF">2022-06-22T15:47:22Z</dcterms:modified>
</cp:coreProperties>
</file>